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88F103-CCBB-4FE9-9385-6E989E76E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A7A933C-628C-201E-5550-E8DB4B077B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BE11BA-5729-09F5-44F3-F9835AF91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9B2449-34C1-3739-1287-D71C68AB0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A23B1F-C6F5-FA76-2D90-596476115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659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2EED97-EFB2-A641-4523-ECF5CBD1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5BFABE-C3C6-3F8E-0C70-D14B55F40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E0B313-4AC1-EF67-F63B-6EFBD9574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CBB285-FF1B-C5CA-6EBB-420B80027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98696F-77DE-420A-67F2-6C9AD9FB5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604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A9BA734-E1DC-ED04-081D-85FCE6D6C0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7"/>
            <a:ext cx="2628900" cy="581183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87420D-0A1F-DB4A-5AA2-772D539A2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7"/>
            <a:ext cx="7734300" cy="581183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93B889-C0E7-0072-9033-A16D948F4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682699-CCAF-6612-2129-1BDE3C27F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9195EE-1171-731E-F95D-FB02B88B7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03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E7C382-580F-4CC4-99F5-31FC3D6EE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860A87-DEC7-0658-9BCE-61B7DF149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635F88-F6DC-5CA0-E4F0-C5F0BA77E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8E13C9-37AF-63FF-4612-C09DFEDC0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49C8E1-3830-A07D-3CC5-E290E616E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314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2F986F-CF16-007F-B82B-4D74049F2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60AB43-9882-A047-24ED-F4AD3DBB1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7ECB88-5B83-170D-9708-70C5947D7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6C0043-E7B0-6838-A25B-AF5E62027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6B7349-CEB6-66B9-6C50-9CB637CA6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803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62A974-86D6-ADC0-B2F5-251AE4781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D4F41F-CA8F-C9DC-2E60-08A7252BAD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1E138FC-50D5-83F5-B2A9-570EA3EA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351391-556D-D9C8-BDDD-7C2A343D0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2A26F0-02D6-7109-3CC3-EC45D3016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AAA488-128A-AA0E-AA01-733ABD00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62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54333D-7CD7-D1FA-58EF-B17302621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6557C3-32DC-47A4-210A-46126AAA7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C142053-1A97-BE03-228C-F9CA8E7E1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0" y="2505077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D0812B6-8EDE-6D8D-0570-7FDE89D4E0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7CB0D90-DD67-8C5A-DBE5-D7C3EEC74F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7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F25D82B-1DD8-15F3-66F1-E35970D4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3584851-93EC-74C3-D60B-4866C7A0A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5B8FEB1-5EA1-BD64-BC64-3BED77A6C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35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A46B88-1569-AD04-63DA-668B4543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F6E6FD1-8525-1239-528C-32D374BE1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94E9595-39EB-B4DC-E315-EA421F3E9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553FD1B-6A64-7195-F2BA-B009EF641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844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63E2172-8208-C3F4-C111-912B3385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5425BFD-DB67-7D0B-60AD-7C2ABB204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739E91-92F0-164E-F8B3-7F93E02C2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12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880458-5AA0-CEC5-494C-49A7DF41A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3406D8-67EF-C515-5F79-5552F952D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EC1A864-0764-9516-8BF8-34EC7BE47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BDDB2B-4893-54C4-3411-C140C700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899710-85E3-510D-51FB-0D3033B3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C40D38-1CB3-D6D3-A1B2-A61F81F0A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367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B2C4F5-81E2-0D07-5B1A-29BB4CA44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2F8E028-EDB7-32CD-2197-1FC2721266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A68C75A-C6FF-D7A3-4725-F1A6A98AC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D7D12B-44F0-6C7E-D116-D17C192E7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FF0777-47E8-C381-2820-434471DCC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E1115C-7320-C92C-FF6D-B245B9DA7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7593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550F984-D044-923E-8F23-9A278A8E9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69B283-582F-7F6A-5159-5CED890A7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AA1881-D189-FB91-29D8-437BB46C0F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48EA9A-6AFB-4B2E-A274-68411706EAD4}" type="datetimeFigureOut">
              <a:rPr lang="fr-FR" smtClean="0"/>
              <a:t>09/05/2026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79264C-708A-963E-D75F-429703B89B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9DA7D6-2FB9-8B38-4D47-497E9FFF4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57134F-7648-4BF6-AD84-C603AECB2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57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621134-1EC6-F410-096F-BCF864ED39F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962DCA-EBD8-5771-937C-B1628A716628}"/>
              </a:ext>
            </a:extLst>
          </p:cNvPr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E2A89A-34DB-97CD-F0F0-3D9A03532F99}"/>
              </a:ext>
            </a:extLst>
          </p:cNvPr>
          <p:cNvSpPr/>
          <p:nvPr/>
        </p:nvSpPr>
        <p:spPr>
          <a:xfrm>
            <a:off x="8382000" y="-1016000"/>
            <a:ext cx="4572000" cy="4572000"/>
          </a:xfrm>
          <a:prstGeom prst="rect">
            <a:avLst/>
          </a:prstGeom>
          <a:solidFill>
            <a:srgbClr val="6366F1">
              <a:alpha val="22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4DD48C-90BF-599C-7560-E4FF48F59128}"/>
              </a:ext>
            </a:extLst>
          </p:cNvPr>
          <p:cNvSpPr/>
          <p:nvPr/>
        </p:nvSpPr>
        <p:spPr>
          <a:xfrm>
            <a:off x="9144000" y="3556000"/>
            <a:ext cx="3048000" cy="3048000"/>
          </a:xfrm>
          <a:prstGeom prst="rect">
            <a:avLst/>
          </a:prstGeom>
          <a:solidFill>
            <a:srgbClr val="38BDF8">
              <a:alpha val="15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A01C849-8D13-D4DE-7057-7863F6217828}"/>
              </a:ext>
            </a:extLst>
          </p:cNvPr>
          <p:cNvSpPr txBox="1"/>
          <p:nvPr/>
        </p:nvSpPr>
        <p:spPr>
          <a:xfrm>
            <a:off x="762000" y="1651000"/>
            <a:ext cx="10160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VEILLE TECHNOLOGIQUE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C913A01-1E46-289C-5893-1CFF0F728082}"/>
              </a:ext>
            </a:extLst>
          </p:cNvPr>
          <p:cNvSpPr txBox="1"/>
          <p:nvPr/>
        </p:nvSpPr>
        <p:spPr>
          <a:xfrm>
            <a:off x="762000" y="2159000"/>
            <a:ext cx="10160000" cy="147732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9600" b="1">
                <a:solidFill>
                  <a:srgbClr val="F1F5F9"/>
                </a:solidFill>
                <a:latin typeface="Segoe UI" panose="020B0502040204020203" pitchFamily="34" charset="0"/>
              </a:rPr>
              <a:t>Le Li-Fi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C791B18-5419-2682-A163-A6B89DF7DF99}"/>
              </a:ext>
            </a:extLst>
          </p:cNvPr>
          <p:cNvSpPr txBox="1"/>
          <p:nvPr/>
        </p:nvSpPr>
        <p:spPr>
          <a:xfrm>
            <a:off x="762000" y="4064000"/>
            <a:ext cx="101600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2200">
                <a:solidFill>
                  <a:srgbClr val="94A3B8"/>
                </a:solidFill>
                <a:latin typeface="Segoe UI" panose="020B0502040204020203" pitchFamily="34" charset="0"/>
              </a:rPr>
              <a:t>Quand la lumière remplace les ondes radio.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60EEA3-CF72-790C-B9BB-0380FC9E8B41}"/>
              </a:ext>
            </a:extLst>
          </p:cNvPr>
          <p:cNvSpPr/>
          <p:nvPr/>
        </p:nvSpPr>
        <p:spPr>
          <a:xfrm>
            <a:off x="762000" y="4826000"/>
            <a:ext cx="1016000" cy="508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07E254B-41B1-7E3A-D244-6ECA7622812A}"/>
              </a:ext>
            </a:extLst>
          </p:cNvPr>
          <p:cNvSpPr txBox="1"/>
          <p:nvPr/>
        </p:nvSpPr>
        <p:spPr>
          <a:xfrm>
            <a:off x="762000" y="5207000"/>
            <a:ext cx="10160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600" b="1">
                <a:solidFill>
                  <a:srgbClr val="F1F5F9"/>
                </a:solidFill>
                <a:latin typeface="Segoe UI" panose="020B0502040204020203" pitchFamily="34" charset="0"/>
              </a:rPr>
              <a:t>Lucas Lopes Da Silva  ·  BTS SIO SISR</a:t>
            </a:r>
            <a:endParaRPr lang="fr-FR" sz="1600" b="1">
              <a:solidFill>
                <a:srgbClr val="F1F5F9"/>
              </a:solidFill>
              <a:latin typeface="Segoe UI" panose="020B0502040204020203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E3B2C7F-1D85-18F5-0EA3-1673312C7F1D}"/>
              </a:ext>
            </a:extLst>
          </p:cNvPr>
          <p:cNvSpPr txBox="1"/>
          <p:nvPr/>
        </p:nvSpPr>
        <p:spPr>
          <a:xfrm>
            <a:off x="762000" y="5562600"/>
            <a:ext cx="10160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>
                <a:solidFill>
                  <a:srgbClr val="94A3B8"/>
                </a:solidFill>
                <a:latin typeface="Segoe UI" panose="020B0502040204020203" pitchFamily="34" charset="0"/>
              </a:rPr>
              <a:t>Mise à jour : 9 mai 2026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FC0F9D8-3913-B36E-EDB2-5BBE1E93ABF4}"/>
              </a:ext>
            </a:extLst>
          </p:cNvPr>
          <p:cNvSpPr txBox="1"/>
          <p:nvPr/>
        </p:nvSpPr>
        <p:spPr>
          <a:xfrm>
            <a:off x="762000" y="6477000"/>
            <a:ext cx="1016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>
                <a:solidFill>
                  <a:srgbClr val="94A3B8"/>
                </a:solidFill>
                <a:latin typeface="Segoe UI" panose="020B0502040204020203" pitchFamily="34" charset="0"/>
              </a:rPr>
              <a:t>portfolio.kairrin.net  ·  veille technologique</a:t>
            </a:r>
          </a:p>
        </p:txBody>
      </p:sp>
    </p:spTree>
    <p:extLst>
      <p:ext uri="{BB962C8B-B14F-4D97-AF65-F5344CB8AC3E}">
        <p14:creationId xmlns:p14="http://schemas.microsoft.com/office/powerpoint/2010/main" val="1253094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492CE4-3051-C62D-59A3-E1E11A5D8A0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3C294A5-EBAF-9DA3-61F3-8F37C82D20C2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12BB997-AF65-9FC5-2817-709D88394DF1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70005D1-3378-D9C5-D6C7-D04127F59FEA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Cas d'usage concrets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BC0152-26FF-28F7-B2F9-DAC7C9F7BBDA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0D58508-960C-4958-479C-323453E61665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9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452E97B-A337-3536-2B43-9092DDA434C0}"/>
              </a:ext>
            </a:extLst>
          </p:cNvPr>
          <p:cNvSpPr txBox="1"/>
          <p:nvPr/>
        </p:nvSpPr>
        <p:spPr>
          <a:xfrm>
            <a:off x="762000" y="2349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Défense : déploiement US Army (Kitefin Tactical et Kitefin Office) en 2025.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FCF3360-7567-2143-E41A-6152EAAF6B19}"/>
              </a:ext>
            </a:extLst>
          </p:cNvPr>
          <p:cNvSpPr txBox="1"/>
          <p:nvPr/>
        </p:nvSpPr>
        <p:spPr>
          <a:xfrm>
            <a:off x="762000" y="28829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Spatial : expérience Oledcomm SatelLiFe à bord d'Ariane 6 depuis 2024.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C988526-3143-86C3-9953-358A5DA7B668}"/>
              </a:ext>
            </a:extLst>
          </p:cNvPr>
          <p:cNvSpPr txBox="1"/>
          <p:nvPr/>
        </p:nvSpPr>
        <p:spPr>
          <a:xfrm>
            <a:off x="762000" y="34163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Santé : hôpitaux où les ondes radio sont restreintes (IRM, blocs opératoires).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1E92165-192C-710F-C145-7B9AFC7C38BB}"/>
              </a:ext>
            </a:extLst>
          </p:cNvPr>
          <p:cNvSpPr txBox="1"/>
          <p:nvPr/>
        </p:nvSpPr>
        <p:spPr>
          <a:xfrm>
            <a:off x="762000" y="39497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Industrie : ateliers automatisés, robots avec besoin de faible latence.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FB5D4E7-DBEC-1B87-AD3F-D867C654C4A5}"/>
              </a:ext>
            </a:extLst>
          </p:cNvPr>
          <p:cNvSpPr txBox="1"/>
          <p:nvPr/>
        </p:nvSpPr>
        <p:spPr>
          <a:xfrm>
            <a:off x="762000" y="44831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Aéronautique : connectivité passagers sans interférence avec les systèmes embarqués.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93601F8-5263-0345-8494-502FBEBD7C6B}"/>
              </a:ext>
            </a:extLst>
          </p:cNvPr>
          <p:cNvSpPr txBox="1"/>
          <p:nvPr/>
        </p:nvSpPr>
        <p:spPr>
          <a:xfrm>
            <a:off x="762000" y="5016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Bureaux et FWA : Bridge XC pour la connectivité dernier mètre depuis la 5G ou la fibre.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31DCA46-A7C8-D1DB-C908-AEAF0375E811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22062BE-2D08-D14E-DF8A-16BE03D75E70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15AE05A-2F3C-F81D-BEA3-0D532F20930A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09 / 15</a:t>
            </a:r>
          </a:p>
        </p:txBody>
      </p:sp>
    </p:spTree>
    <p:extLst>
      <p:ext uri="{BB962C8B-B14F-4D97-AF65-F5344CB8AC3E}">
        <p14:creationId xmlns:p14="http://schemas.microsoft.com/office/powerpoint/2010/main" val="2996286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E30F5F-9BCD-F896-ABDD-FC85B8BEA41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15E916-9AC8-D23B-1418-D242493C9F16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04B64B0-4A8C-5A49-2028-788C932B4733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FCE81F5-00B9-EF92-E3D5-87136F1E2BDE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Actualités sur 6 mois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4062CA-F040-4029-CE9C-9A72DD078DB6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214EE1E-BE6C-EE04-ADCE-B9790938EE4E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10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1DBBC85-4BEE-8E6D-2D76-697A9465B589}"/>
              </a:ext>
            </a:extLst>
          </p:cNvPr>
          <p:cNvSpPr txBox="1"/>
          <p:nvPr/>
        </p:nvSpPr>
        <p:spPr>
          <a:xfrm>
            <a:off x="762000" y="2349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Janvier 2026 — CES de Las Vegas : pureLiFi présente Bridge XC et LiFi Cube Mini.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811281E-144D-F196-B7AF-E33A3F68CFC5}"/>
              </a:ext>
            </a:extLst>
          </p:cNvPr>
          <p:cNvSpPr txBox="1"/>
          <p:nvPr/>
        </p:nvSpPr>
        <p:spPr>
          <a:xfrm>
            <a:off x="762000" y="28829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Janvier 2026 — pureLiFi reçoit la distinction Best of CES par LifeWire.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4804D1A-24DE-C885-060D-3BF2EDB116EC}"/>
              </a:ext>
            </a:extLst>
          </p:cNvPr>
          <p:cNvSpPr txBox="1"/>
          <p:nvPr/>
        </p:nvSpPr>
        <p:spPr>
          <a:xfrm>
            <a:off x="762000" y="34163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Mars 2026 — Annonce de Bridge XC Flex, première architecture commerciale visant 10 Gbps en intérieur.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99D3286-C6CA-749E-69B6-0A88BB821CD6}"/>
              </a:ext>
            </a:extLst>
          </p:cNvPr>
          <p:cNvSpPr txBox="1"/>
          <p:nvPr/>
        </p:nvSpPr>
        <p:spPr>
          <a:xfrm>
            <a:off x="762000" y="39497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Mars 2026 — Premiers essais clients Bridge XC chez plusieurs opérateurs télécoms.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9BF2BAF-7481-5615-6068-B2F08026DFE8}"/>
              </a:ext>
            </a:extLst>
          </p:cNvPr>
          <p:cNvSpPr txBox="1"/>
          <p:nvPr/>
        </p:nvSpPr>
        <p:spPr>
          <a:xfrm>
            <a:off x="762000" y="44831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Printemps 2026 — Multiplication des projets pilotes Signify dans des bureaux et services hospitaliers européens.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612FBA-9B88-ECE7-E16E-FF40B2F7D12E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29A2B0B-0456-8DEF-F0A1-D8D1182384B2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B6CA7B5-FE98-EAEC-6F3D-CB6360EF4FBC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10 / 15</a:t>
            </a:r>
          </a:p>
        </p:txBody>
      </p:sp>
    </p:spTree>
    <p:extLst>
      <p:ext uri="{BB962C8B-B14F-4D97-AF65-F5344CB8AC3E}">
        <p14:creationId xmlns:p14="http://schemas.microsoft.com/office/powerpoint/2010/main" val="1732721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613F0CB-21D6-7E24-271E-B1F26305235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744714-35BD-59F1-19EA-4E2BCAF7169A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396B556-C408-9114-388D-B875A07E2577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6A0CE5C-2D8B-D05E-A37E-AB53EDE34D27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Enjeux juridiques et économiques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8A23E7-6468-886F-944A-03ADD683F902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2E730CB-E3FE-004E-415F-EFD5A9B4A6C2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11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EC2EC0B-F4FE-298D-6942-69452D2C1E70}"/>
              </a:ext>
            </a:extLst>
          </p:cNvPr>
          <p:cNvSpPr txBox="1"/>
          <p:nvPr/>
        </p:nvSpPr>
        <p:spPr>
          <a:xfrm>
            <a:off x="762000" y="2349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Juridique : conformité RGPD malgré la confidentialité physique du signal.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60F54D3-2630-6617-0BC3-2653FB0419B1}"/>
              </a:ext>
            </a:extLst>
          </p:cNvPr>
          <p:cNvSpPr txBox="1"/>
          <p:nvPr/>
        </p:nvSpPr>
        <p:spPr>
          <a:xfrm>
            <a:off x="762000" y="28829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Juridique : obligation de chiffrement applicative pour couvrir le rejeu en zone éclairée.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44AF0E4-9070-B4C7-BA74-86FBC929CBDD}"/>
              </a:ext>
            </a:extLst>
          </p:cNvPr>
          <p:cNvSpPr txBox="1"/>
          <p:nvPr/>
        </p:nvSpPr>
        <p:spPr>
          <a:xfrm>
            <a:off x="762000" y="34163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Économique : marché évalué à plusieurs milliards de dollars à horizon 2030.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CCF8BA9-9785-8DCD-0FCD-7A74F0A50163}"/>
              </a:ext>
            </a:extLst>
          </p:cNvPr>
          <p:cNvSpPr txBox="1"/>
          <p:nvPr/>
        </p:nvSpPr>
        <p:spPr>
          <a:xfrm>
            <a:off x="762000" y="39497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Économique : effet d'aubaine pour les fabricants de luminaires (Signify, Oledcomm).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291FAAE-A9E0-6BD0-480A-1F857214B8F3}"/>
              </a:ext>
            </a:extLst>
          </p:cNvPr>
          <p:cNvSpPr txBox="1"/>
          <p:nvPr/>
        </p:nvSpPr>
        <p:spPr>
          <a:xfrm>
            <a:off x="762000" y="44831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Souveraineté : alternative aux infrastructures radio dont les fréquences sont mondialement régulées.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728EA16-9A9D-F2BB-3F6E-8F119F7314F9}"/>
              </a:ext>
            </a:extLst>
          </p:cNvPr>
          <p:cNvSpPr txBox="1"/>
          <p:nvPr/>
        </p:nvSpPr>
        <p:spPr>
          <a:xfrm>
            <a:off x="762000" y="5016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Sécurité défensive : intérêt fort pour la défense et les opérateurs d'importance vitale.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7BA21B-812F-C51C-A16F-FF51C064F16C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60BB8EB-CE04-074B-265D-6B8696FF5E05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9B03C1F-7E16-D6A3-29A1-2C7A6BFDC9D0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11 / 15</a:t>
            </a:r>
          </a:p>
        </p:txBody>
      </p:sp>
    </p:spTree>
    <p:extLst>
      <p:ext uri="{BB962C8B-B14F-4D97-AF65-F5344CB8AC3E}">
        <p14:creationId xmlns:p14="http://schemas.microsoft.com/office/powerpoint/2010/main" val="3773034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3C7094C-E0E4-C6AD-E7A6-94DBE51D65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64FFA0-CA19-C56C-8EF9-A200F0D443F3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FE509FA-0B60-8DCD-E2F6-BF3F7EE764CF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2EAF8A4-2B51-A6B5-EE27-3B332485181C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Ma méthodologie de veille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AFB527-CE5E-84B5-2F06-11E76C953473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24809AD-9832-3D12-7804-ACBFB3FCB1F0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12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57D3705-38F6-E0CB-E282-7517872EFBA5}"/>
              </a:ext>
            </a:extLst>
          </p:cNvPr>
          <p:cNvSpPr txBox="1"/>
          <p:nvPr/>
        </p:nvSpPr>
        <p:spPr>
          <a:xfrm>
            <a:off x="762000" y="2349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Cercle 1 — Sources techniques (mensuel) : IEEE Xplore, IEEE Standards, sites pureLiFi, Oledcomm, Signify.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993D1DD-772F-7F3B-38E3-3246CA16CD26}"/>
              </a:ext>
            </a:extLst>
          </p:cNvPr>
          <p:cNvSpPr txBox="1"/>
          <p:nvPr/>
        </p:nvSpPr>
        <p:spPr>
          <a:xfrm>
            <a:off x="762000" y="28829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Cercle 2 — Actualités sectorielles (hebdomadaire) : Inoreader avec flux RSS, Google Alerts, Filière 3e.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04B5D57-D148-8A0E-8B7A-A9DE2D5D240B}"/>
              </a:ext>
            </a:extLst>
          </p:cNvPr>
          <p:cNvSpPr txBox="1"/>
          <p:nvPr/>
        </p:nvSpPr>
        <p:spPr>
          <a:xfrm>
            <a:off x="762000" y="34163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Cercle 3 — Discussions et signaux faibles : LinkedIn (pages éditeurs et chercheurs), Reddit (r/networking).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1213A5B-3204-22FE-0571-5CAAD77DA09F}"/>
              </a:ext>
            </a:extLst>
          </p:cNvPr>
          <p:cNvSpPr txBox="1"/>
          <p:nvPr/>
        </p:nvSpPr>
        <p:spPr>
          <a:xfrm>
            <a:off x="762000" y="39497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Tri mensuel : à archiver, à approfondir, à ignorer.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01442D0-53CC-1926-DC92-9EEA75E37B50}"/>
              </a:ext>
            </a:extLst>
          </p:cNvPr>
          <p:cNvSpPr txBox="1"/>
          <p:nvPr/>
        </p:nvSpPr>
        <p:spPr>
          <a:xfrm>
            <a:off x="762000" y="44831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Synthèse trimestrielle : mise à jour du PDF de veille et de la timeline d'actualités du portfolio.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693F0C-BE13-350A-F5CD-063F68D7E92C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A184225-9A9D-2E2F-7840-7A53DA005983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201990-4A56-2F0E-BF8A-1584D36A93BB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12 / 15</a:t>
            </a:r>
          </a:p>
        </p:txBody>
      </p:sp>
    </p:spTree>
    <p:extLst>
      <p:ext uri="{BB962C8B-B14F-4D97-AF65-F5344CB8AC3E}">
        <p14:creationId xmlns:p14="http://schemas.microsoft.com/office/powerpoint/2010/main" val="3537535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E74CFC-E89A-8941-C871-BD2F8024C2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82C8F2-D49A-5933-3A36-B553C7B855D1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444186F-8A29-CA28-DF46-2CFD183F5131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26CAE6C-2FFC-A093-090F-26443715670D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Apport pour mes compétences SISR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976DC1-80B3-D497-FB1C-C3C7C01906B5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9B239E4-EF1E-DC07-D3D8-4CCF1FC4AACB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13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787DA22-A4C8-0932-D1E0-AA61A5BE22A4}"/>
              </a:ext>
            </a:extLst>
          </p:cNvPr>
          <p:cNvSpPr txBox="1"/>
          <p:nvPr/>
        </p:nvSpPr>
        <p:spPr>
          <a:xfrm>
            <a:off x="762000" y="2349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Sécurité réseau sans fil : la lumière ne traverse pas les murs, illustration concrète de défense en profondeur.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A99A904-1CA9-C743-80A5-EDE63234BB74}"/>
              </a:ext>
            </a:extLst>
          </p:cNvPr>
          <p:cNvSpPr txBox="1"/>
          <p:nvPr/>
        </p:nvSpPr>
        <p:spPr>
          <a:xfrm>
            <a:off x="762000" y="28829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Continuité de service : Li-Fi pensé en complément du Wi-Fi et de la 5G, logique de bascule.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A560D89-0733-F646-0D41-F7F4EF6DDB65}"/>
              </a:ext>
            </a:extLst>
          </p:cNvPr>
          <p:cNvSpPr txBox="1"/>
          <p:nvPr/>
        </p:nvSpPr>
        <p:spPr>
          <a:xfrm>
            <a:off x="762000" y="34163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Veille normative : se plonger dans une norme IEEE de bout en bout.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BAD3EEB-2CF1-FABD-D615-6710986A19B0}"/>
              </a:ext>
            </a:extLst>
          </p:cNvPr>
          <p:cNvSpPr txBox="1"/>
          <p:nvPr/>
        </p:nvSpPr>
        <p:spPr>
          <a:xfrm>
            <a:off x="762000" y="39497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Identité professionnelle : maintenir une page de veille à jour est un acte concret de communication pro.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D744EB9-943A-896B-C9F2-7E1DD0D4EDE8}"/>
              </a:ext>
            </a:extLst>
          </p:cNvPr>
          <p:cNvSpPr txBox="1"/>
          <p:nvPr/>
        </p:nvSpPr>
        <p:spPr>
          <a:xfrm>
            <a:off x="762000" y="44831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Curiosité technologique : suivre une techno émergente comme le ferait un futur technicien d'infrastructure.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3820A5-B03D-6216-B167-80C895C2D137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1B4DFD8-196C-FAA2-F634-E45FCA9BC5EB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6918438-2746-5B6D-1136-AC22CB7B7CD7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13 / 15</a:t>
            </a:r>
          </a:p>
        </p:txBody>
      </p:sp>
    </p:spTree>
    <p:extLst>
      <p:ext uri="{BB962C8B-B14F-4D97-AF65-F5344CB8AC3E}">
        <p14:creationId xmlns:p14="http://schemas.microsoft.com/office/powerpoint/2010/main" val="1533943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EE92DD-C6BC-A911-BE27-9DBA0462439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C00155-CC55-B27E-16A5-4C9D5B234E53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BEFC92-ABF0-8FC7-645F-864F4D446334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C2834CC-BEDC-0005-5EDF-E0BBA1EB1818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Conclusion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782099-40E4-723A-6EF3-C7F9EF187C06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5F1160B-3D05-3CE5-A5FB-9F284F7823D5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14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5FF2305-E58B-6CCF-1790-EF2B6C866A71}"/>
              </a:ext>
            </a:extLst>
          </p:cNvPr>
          <p:cNvSpPr txBox="1"/>
          <p:nvPr/>
        </p:nvSpPr>
        <p:spPr>
          <a:xfrm>
            <a:off x="762000" y="2349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Le Li-Fi est passé en quelques années du laboratoire à des déploiements concrets.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3004389-FA8D-D610-AAD7-3ED4646131A9}"/>
              </a:ext>
            </a:extLst>
          </p:cNvPr>
          <p:cNvSpPr txBox="1"/>
          <p:nvPr/>
        </p:nvSpPr>
        <p:spPr>
          <a:xfrm>
            <a:off x="762000" y="2882900"/>
            <a:ext cx="10668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Standardisation IEEE en 2023, embarquement Ariane 6 en 2024, déploiement US Army en 2025, 10 Gbps annoncés en 2026.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6E775B4-9A58-5BD2-967B-085717178AEF}"/>
              </a:ext>
            </a:extLst>
          </p:cNvPr>
          <p:cNvSpPr txBox="1"/>
          <p:nvPr/>
        </p:nvSpPr>
        <p:spPr>
          <a:xfrm>
            <a:off x="762000" y="34163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Technologie complémentaire au Wi-Fi, pas remplaçante.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2FEBFFD-1DC0-0019-EEFC-9D7D02AEBD7C}"/>
              </a:ext>
            </a:extLst>
          </p:cNvPr>
          <p:cNvSpPr txBox="1"/>
          <p:nvPr/>
        </p:nvSpPr>
        <p:spPr>
          <a:xfrm>
            <a:off x="762000" y="39497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Sujet de veille pertinent pour un futur technicien réseau et sécurité.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2D9623B-417B-096E-D5C6-1E56DA3C1F47}"/>
              </a:ext>
            </a:extLst>
          </p:cNvPr>
          <p:cNvSpPr txBox="1"/>
          <p:nvPr/>
        </p:nvSpPr>
        <p:spPr>
          <a:xfrm>
            <a:off x="762000" y="44831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Veille à poursuivre : adoption hospitalière, intégration smart-city, généralisation grand public.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33BB638-BAB6-17CE-BB02-9BCD32611233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E2C282A-3964-64F0-4F02-F42D25168752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58173C9-6E79-46AA-A0F3-F2A2675CCF5D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14 / 15</a:t>
            </a:r>
          </a:p>
        </p:txBody>
      </p:sp>
    </p:spTree>
    <p:extLst>
      <p:ext uri="{BB962C8B-B14F-4D97-AF65-F5344CB8AC3E}">
        <p14:creationId xmlns:p14="http://schemas.microsoft.com/office/powerpoint/2010/main" val="4145843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44F7AD2-9D4F-78D4-2C06-88CC96E9BA7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C8F0B0-A4D8-C260-123D-15D806048AA4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25218A0-9756-0298-1927-C07EED1CE47F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C1475B-289A-9812-D882-057B0460F84D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Sources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72A8A1-5B48-54F3-54C2-6EF315BCA659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1E75F0A-298C-75A4-1419-C7CDFD85F3FE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15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916466A-CCF5-419B-600E-0D4F2267E6C3}"/>
              </a:ext>
            </a:extLst>
          </p:cNvPr>
          <p:cNvSpPr txBox="1"/>
          <p:nvPr/>
        </p:nvSpPr>
        <p:spPr>
          <a:xfrm>
            <a:off x="762000" y="2222500"/>
            <a:ext cx="10668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5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500">
                <a:solidFill>
                  <a:srgbClr val="F1F5F9"/>
                </a:solidFill>
                <a:latin typeface="Segoe UI" panose="020B0502040204020203" pitchFamily="34" charset="0"/>
              </a:rPr>
              <a:t> IEEE 802.11bb-2023 — IEEE Standards Association.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C242638-A3C3-0CED-0376-D786C9992571}"/>
              </a:ext>
            </a:extLst>
          </p:cNvPr>
          <p:cNvSpPr txBox="1"/>
          <p:nvPr/>
        </p:nvSpPr>
        <p:spPr>
          <a:xfrm>
            <a:off x="762000" y="2679700"/>
            <a:ext cx="10668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5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500">
                <a:solidFill>
                  <a:srgbClr val="F1F5F9"/>
                </a:solidFill>
                <a:latin typeface="Segoe UI" panose="020B0502040204020203" pitchFamily="34" charset="0"/>
              </a:rPr>
              <a:t> pureLiFi — communiqués 2023, 2025 et 2026.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D055C97-C043-87B9-18CC-5B3CA111A042}"/>
              </a:ext>
            </a:extLst>
          </p:cNvPr>
          <p:cNvSpPr txBox="1"/>
          <p:nvPr/>
        </p:nvSpPr>
        <p:spPr>
          <a:xfrm>
            <a:off x="762000" y="3136900"/>
            <a:ext cx="10668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5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en-US" sz="1500">
                <a:solidFill>
                  <a:srgbClr val="F1F5F9"/>
                </a:solidFill>
                <a:latin typeface="Segoe UI" panose="020B0502040204020203" pitchFamily="34" charset="0"/>
              </a:rPr>
              <a:t> Help Net Security — pureLiFi Bridge XC Flex, mars 2026.</a:t>
            </a:r>
            <a:endParaRPr lang="fr-FR" sz="1500">
              <a:solidFill>
                <a:srgbClr val="F1F5F9"/>
              </a:solidFill>
              <a:latin typeface="Segoe UI" panose="020B0502040204020203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23D52FC-F4D2-0857-8AA2-9A01D65D4C46}"/>
              </a:ext>
            </a:extLst>
          </p:cNvPr>
          <p:cNvSpPr txBox="1"/>
          <p:nvPr/>
        </p:nvSpPr>
        <p:spPr>
          <a:xfrm>
            <a:off x="762000" y="3594100"/>
            <a:ext cx="10668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5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500">
                <a:solidFill>
                  <a:srgbClr val="F1F5F9"/>
                </a:solidFill>
                <a:latin typeface="Segoe UI" panose="020B0502040204020203" pitchFamily="34" charset="0"/>
              </a:rPr>
              <a:t> Filière 3e — pureLiFi au CES 2026, janvier 2026.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CD25200-BBFA-3D62-76B6-2E8A82B82AA4}"/>
              </a:ext>
            </a:extLst>
          </p:cNvPr>
          <p:cNvSpPr txBox="1"/>
          <p:nvPr/>
        </p:nvSpPr>
        <p:spPr>
          <a:xfrm>
            <a:off x="762000" y="4051300"/>
            <a:ext cx="10668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5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500">
                <a:solidFill>
                  <a:srgbClr val="F1F5F9"/>
                </a:solidFill>
                <a:latin typeface="Segoe UI" panose="020B0502040204020203" pitchFamily="34" charset="0"/>
              </a:rPr>
              <a:t> Agence spatiale européenne — Ariane 6 et Li-Fi, 2024.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F5E99BF-5B02-9F20-7A11-32E0656898AD}"/>
              </a:ext>
            </a:extLst>
          </p:cNvPr>
          <p:cNvSpPr txBox="1"/>
          <p:nvPr/>
        </p:nvSpPr>
        <p:spPr>
          <a:xfrm>
            <a:off x="762000" y="4508500"/>
            <a:ext cx="10668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5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en-US" sz="1500">
                <a:solidFill>
                  <a:srgbClr val="F1F5F9"/>
                </a:solidFill>
                <a:latin typeface="Segoe UI" panose="020B0502040204020203" pitchFamily="34" charset="0"/>
              </a:rPr>
              <a:t> Harald Haas — Forget Wi-Fi, meet the new Li-Fi, TED Talk 2011.</a:t>
            </a:r>
            <a:endParaRPr lang="fr-FR" sz="1500">
              <a:solidFill>
                <a:srgbClr val="F1F5F9"/>
              </a:solidFill>
              <a:latin typeface="Segoe UI" panose="020B0502040204020203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237D6AF-8E17-7386-7F51-C77A4AD5DA69}"/>
              </a:ext>
            </a:extLst>
          </p:cNvPr>
          <p:cNvSpPr txBox="1"/>
          <p:nvPr/>
        </p:nvSpPr>
        <p:spPr>
          <a:xfrm>
            <a:off x="762000" y="4965700"/>
            <a:ext cx="10668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5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en-US" sz="1500">
                <a:solidFill>
                  <a:srgbClr val="F1F5F9"/>
                </a:solidFill>
                <a:latin typeface="Segoe UI" panose="020B0502040204020203" pitchFamily="34" charset="0"/>
              </a:rPr>
              <a:t> IEEE Communications Standards Magazine — Current Status and Challenges of Li-Fi: IEEE 802.11bb, 2022.</a:t>
            </a:r>
            <a:endParaRPr lang="fr-FR" sz="1500">
              <a:solidFill>
                <a:srgbClr val="F1F5F9"/>
              </a:solidFill>
              <a:latin typeface="Segoe UI" panose="020B05020402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B2049D-6DC2-5D3B-8773-3D4C94B6C6D6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42F87B9-1B64-A445-9B1A-490E3498B4F5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481C4B94-3131-C541-69D7-E2BD115A85BE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15 / 15</a:t>
            </a:r>
          </a:p>
        </p:txBody>
      </p:sp>
    </p:spTree>
    <p:extLst>
      <p:ext uri="{BB962C8B-B14F-4D97-AF65-F5344CB8AC3E}">
        <p14:creationId xmlns:p14="http://schemas.microsoft.com/office/powerpoint/2010/main" val="4090008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E76578-6250-12A9-3EAB-1E9E16FD6BD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F0A882-D0C7-8054-5484-EB3AB4D9711C}"/>
              </a:ext>
            </a:extLst>
          </p:cNvPr>
          <p:cNvSpPr/>
          <p:nvPr/>
        </p:nvSpPr>
        <p:spPr>
          <a:xfrm>
            <a:off x="-1905000" y="2540000"/>
            <a:ext cx="8890000" cy="8890000"/>
          </a:xfrm>
          <a:prstGeom prst="rect">
            <a:avLst/>
          </a:prstGeom>
          <a:solidFill>
            <a:srgbClr val="6366F1">
              <a:alpha val="15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211C728-D7E9-9879-5CC0-26AF3CDD1967}"/>
              </a:ext>
            </a:extLst>
          </p:cNvPr>
          <p:cNvSpPr txBox="1"/>
          <p:nvPr/>
        </p:nvSpPr>
        <p:spPr>
          <a:xfrm>
            <a:off x="762000" y="2794000"/>
            <a:ext cx="10668000" cy="135421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8800" b="1">
                <a:solidFill>
                  <a:srgbClr val="F1F5F9"/>
                </a:solidFill>
                <a:latin typeface="Segoe UI" panose="020B0502040204020203" pitchFamily="34" charset="0"/>
              </a:rPr>
              <a:t>Merci.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3BC91C-8D3B-5B2F-CE3B-0696FD74EEAE}"/>
              </a:ext>
            </a:extLst>
          </p:cNvPr>
          <p:cNvSpPr/>
          <p:nvPr/>
        </p:nvSpPr>
        <p:spPr>
          <a:xfrm>
            <a:off x="762000" y="4064000"/>
            <a:ext cx="1016000" cy="508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AFF1D49-104D-C13F-C1A6-E851A7059A2B}"/>
              </a:ext>
            </a:extLst>
          </p:cNvPr>
          <p:cNvSpPr txBox="1"/>
          <p:nvPr/>
        </p:nvSpPr>
        <p:spPr>
          <a:xfrm>
            <a:off x="762000" y="4318000"/>
            <a:ext cx="10668000" cy="3077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2000">
                <a:solidFill>
                  <a:srgbClr val="94A3B8"/>
                </a:solidFill>
                <a:latin typeface="Segoe UI" panose="020B0502040204020203" pitchFamily="34" charset="0"/>
              </a:rPr>
              <a:t>Veille technologique sur le Li-Fi  —  mai 2026.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D4D1941-D7AE-934D-0066-D3AED6E9E13A}"/>
              </a:ext>
            </a:extLst>
          </p:cNvPr>
          <p:cNvSpPr txBox="1"/>
          <p:nvPr/>
        </p:nvSpPr>
        <p:spPr>
          <a:xfrm>
            <a:off x="762000" y="48260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600" b="1">
                <a:solidFill>
                  <a:srgbClr val="F1F5F9"/>
                </a:solidFill>
                <a:latin typeface="Segoe UI" panose="020B0502040204020203" pitchFamily="34" charset="0"/>
              </a:rPr>
              <a:t>Lucas Lopes Da Silva  ·  BTS SIO SISR</a:t>
            </a:r>
            <a:endParaRPr lang="fr-FR" sz="1600" b="1">
              <a:solidFill>
                <a:srgbClr val="F1F5F9"/>
              </a:solidFill>
              <a:latin typeface="Segoe UI" panose="020B0502040204020203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2321510-CA05-CCD0-F7A0-F0AFE1F6BC14}"/>
              </a:ext>
            </a:extLst>
          </p:cNvPr>
          <p:cNvSpPr txBox="1"/>
          <p:nvPr/>
        </p:nvSpPr>
        <p:spPr>
          <a:xfrm>
            <a:off x="762000" y="5207000"/>
            <a:ext cx="1066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>
                <a:solidFill>
                  <a:srgbClr val="38BDF8"/>
                </a:solidFill>
                <a:latin typeface="Segoe UI" panose="020B0502040204020203" pitchFamily="34" charset="0"/>
              </a:rPr>
              <a:t>portfolio.kairrin.net</a:t>
            </a:r>
          </a:p>
        </p:txBody>
      </p:sp>
    </p:spTree>
    <p:extLst>
      <p:ext uri="{BB962C8B-B14F-4D97-AF65-F5344CB8AC3E}">
        <p14:creationId xmlns:p14="http://schemas.microsoft.com/office/powerpoint/2010/main" val="267609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ED2B30-040F-99E5-E459-6161B0D646E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D2AB24A-A808-519F-29F0-C258D0105B35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3A9BCB5-F0CB-8A55-B661-A27A4869FEA7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416E54-0BE7-458D-7704-3DB0F053483B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Sommaire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4303B-02C7-0730-A013-9CF550DA3087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9728E4-17C0-7C5A-8E73-7A6ED04F15A9}"/>
              </a:ext>
            </a:extLst>
          </p:cNvPr>
          <p:cNvSpPr txBox="1"/>
          <p:nvPr/>
        </p:nvSpPr>
        <p:spPr>
          <a:xfrm>
            <a:off x="762000" y="20955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Introduction et contexte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6AF3D4F-F764-E43A-8481-267BDEE12114}"/>
              </a:ext>
            </a:extLst>
          </p:cNvPr>
          <p:cNvSpPr txBox="1"/>
          <p:nvPr/>
        </p:nvSpPr>
        <p:spPr>
          <a:xfrm>
            <a:off x="762000" y="24511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Comment fonctionne le Li-Fi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A820DFF-539A-9694-D76A-BDC456E5C2B3}"/>
              </a:ext>
            </a:extLst>
          </p:cNvPr>
          <p:cNvSpPr txBox="1"/>
          <p:nvPr/>
        </p:nvSpPr>
        <p:spPr>
          <a:xfrm>
            <a:off x="762000" y="28067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Comparatif Li-Fi / Wi-Fi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C7AAEB7-66AC-896F-3E7D-BAC1837B2C9A}"/>
              </a:ext>
            </a:extLst>
          </p:cNvPr>
          <p:cNvSpPr txBox="1"/>
          <p:nvPr/>
        </p:nvSpPr>
        <p:spPr>
          <a:xfrm>
            <a:off x="762000" y="31623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Historique de la technologie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25FC3F8-B49C-1B83-A1DD-7508FD3B64C4}"/>
              </a:ext>
            </a:extLst>
          </p:cNvPr>
          <p:cNvSpPr txBox="1"/>
          <p:nvPr/>
        </p:nvSpPr>
        <p:spPr>
          <a:xfrm>
            <a:off x="762000" y="35179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La norme IEEE 802.11bb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449F8BD-DA3B-AD29-220A-37D200E17C46}"/>
              </a:ext>
            </a:extLst>
          </p:cNvPr>
          <p:cNvSpPr txBox="1"/>
          <p:nvPr/>
        </p:nvSpPr>
        <p:spPr>
          <a:xfrm>
            <a:off x="762000" y="38735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Avantages et inconvénients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57CFC10-A446-9F65-32AD-442AE12546AF}"/>
              </a:ext>
            </a:extLst>
          </p:cNvPr>
          <p:cNvSpPr txBox="1"/>
          <p:nvPr/>
        </p:nvSpPr>
        <p:spPr>
          <a:xfrm>
            <a:off x="762000" y="42291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Cas d'usage concrets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5F4F3C7-78A7-1AC2-7638-4C85A197165D}"/>
              </a:ext>
            </a:extLst>
          </p:cNvPr>
          <p:cNvSpPr txBox="1"/>
          <p:nvPr/>
        </p:nvSpPr>
        <p:spPr>
          <a:xfrm>
            <a:off x="762000" y="45847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Actualités sur 6 mois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4D057B4-1194-4AFA-AE54-C42137DD9169}"/>
              </a:ext>
            </a:extLst>
          </p:cNvPr>
          <p:cNvSpPr txBox="1"/>
          <p:nvPr/>
        </p:nvSpPr>
        <p:spPr>
          <a:xfrm>
            <a:off x="762000" y="49403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Enjeux juridiques et économiques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A5274FF-54F0-F9FE-B2EF-9510400B8205}"/>
              </a:ext>
            </a:extLst>
          </p:cNvPr>
          <p:cNvSpPr txBox="1"/>
          <p:nvPr/>
        </p:nvSpPr>
        <p:spPr>
          <a:xfrm>
            <a:off x="762000" y="52959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Ma méthodologie de veille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23AA2CA-EEC7-3850-2EC6-E740D27DA92D}"/>
              </a:ext>
            </a:extLst>
          </p:cNvPr>
          <p:cNvSpPr txBox="1"/>
          <p:nvPr/>
        </p:nvSpPr>
        <p:spPr>
          <a:xfrm>
            <a:off x="762000" y="56515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Apport pour mes compétences SISR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CFCC71E-84DE-888B-C18C-85E04F5BAD20}"/>
              </a:ext>
            </a:extLst>
          </p:cNvPr>
          <p:cNvSpPr txBox="1"/>
          <p:nvPr/>
        </p:nvSpPr>
        <p:spPr>
          <a:xfrm>
            <a:off x="762000" y="6007100"/>
            <a:ext cx="10668000" cy="2077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3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300">
                <a:solidFill>
                  <a:srgbClr val="F1F5F9"/>
                </a:solidFill>
                <a:latin typeface="Segoe UI" panose="020B0502040204020203" pitchFamily="34" charset="0"/>
              </a:rPr>
              <a:t> Conclusion et sources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45E95F8-443A-A857-827B-CA3C98C3F8E6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7630459-8722-BB33-3CFD-5314C57F5506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A800A77-443F-FCB0-13EE-FA89D22164E5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01 / 15</a:t>
            </a:r>
          </a:p>
        </p:txBody>
      </p:sp>
    </p:spTree>
    <p:extLst>
      <p:ext uri="{BB962C8B-B14F-4D97-AF65-F5344CB8AC3E}">
        <p14:creationId xmlns:p14="http://schemas.microsoft.com/office/powerpoint/2010/main" val="244921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232F0C6-0FFB-A47F-38C0-B42335C0414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063C78-B8E3-D357-14B4-43705F874634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6D77B7B-7D84-32DD-87C5-2B6487A76B5E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BC8200B-EE8D-224C-5A7C-CD285E396E07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Introduction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22BAF7-7897-3828-05C6-DF9B0F0ABD7F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B1CED43-0B60-0771-7313-C0FBB5516082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2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DFF5DE2-5EDD-1277-2907-95D0AC54794E}"/>
              </a:ext>
            </a:extLst>
          </p:cNvPr>
          <p:cNvSpPr txBox="1"/>
          <p:nvPr/>
        </p:nvSpPr>
        <p:spPr>
          <a:xfrm>
            <a:off x="762000" y="2349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Le Li-Fi (Light Fidelity) transmet des données via la lumière visible, infrarouge ou ultraviolette.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4E33A69-0B1A-5EA7-1CD8-C5DDDED4113F}"/>
              </a:ext>
            </a:extLst>
          </p:cNvPr>
          <p:cNvSpPr txBox="1"/>
          <p:nvPr/>
        </p:nvSpPr>
        <p:spPr>
          <a:xfrm>
            <a:off x="762000" y="28829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Concept présenté par Harald Haas en 2011 lors d'une conférence TED.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569F008-370D-CABD-8FE1-FA199D03C986}"/>
              </a:ext>
            </a:extLst>
          </p:cNvPr>
          <p:cNvSpPr txBox="1"/>
          <p:nvPr/>
        </p:nvSpPr>
        <p:spPr>
          <a:xfrm>
            <a:off x="762000" y="34163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Alternative ou complément au Wi-Fi, qui utilise des ondes radio.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545693F-5FBD-E76D-97AE-DD510E4346F4}"/>
              </a:ext>
            </a:extLst>
          </p:cNvPr>
          <p:cNvSpPr txBox="1"/>
          <p:nvPr/>
        </p:nvSpPr>
        <p:spPr>
          <a:xfrm>
            <a:off x="762000" y="39497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Standardisé par l'IEEE en 2023 sous la norme 802.11bb.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9607641-6962-5756-1D51-68621E22C566}"/>
              </a:ext>
            </a:extLst>
          </p:cNvPr>
          <p:cNvSpPr txBox="1"/>
          <p:nvPr/>
        </p:nvSpPr>
        <p:spPr>
          <a:xfrm>
            <a:off x="762000" y="44831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Sujet retenu pour ma veille : il sort du laboratoire et touche à la sécurité et à l'infrastructure réseau.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EE3ACC-683A-5214-FEF6-E8B6E24F1B95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3FBA0B8-6E31-B476-0D6B-EB8FAB840063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DC07A02-21D7-F644-38AF-28622FBABC13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02 / 15</a:t>
            </a:r>
          </a:p>
        </p:txBody>
      </p:sp>
    </p:spTree>
    <p:extLst>
      <p:ext uri="{BB962C8B-B14F-4D97-AF65-F5344CB8AC3E}">
        <p14:creationId xmlns:p14="http://schemas.microsoft.com/office/powerpoint/2010/main" val="1299437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03D2B85-4BF3-53E9-879B-673FA8BB7CA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5C6463-8079-A8E1-9A92-A7DC9E744613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1D3EF11-7399-ED63-A7DE-482A05D64CBD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57D2672-E282-5124-2ABC-2FD826E3254A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Comment fonctionne le Li-Fi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8E2497-47CA-AB6D-8447-D9D7FCFBC4D0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F7E2B68-4650-3D7C-9C85-5FA400FCE0D0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0E399FF-62F0-93EE-A0B0-73ABD1C7C031}"/>
              </a:ext>
            </a:extLst>
          </p:cNvPr>
          <p:cNvSpPr txBox="1"/>
          <p:nvPr/>
        </p:nvSpPr>
        <p:spPr>
          <a:xfrm>
            <a:off x="762000" y="2349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Une LED s'allume et s'éteint à très haute fréquence, plus rapidement que l'œil ne perçoit.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AFF5D54-D1C1-6735-6C22-A2787F5F3372}"/>
              </a:ext>
            </a:extLst>
          </p:cNvPr>
          <p:cNvSpPr txBox="1"/>
          <p:nvPr/>
        </p:nvSpPr>
        <p:spPr>
          <a:xfrm>
            <a:off x="762000" y="28829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Cette modulation code des bits : présence ou absence de lumière à un instant t.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F4B9319-687E-D686-C1FA-D58919A246E0}"/>
              </a:ext>
            </a:extLst>
          </p:cNvPr>
          <p:cNvSpPr txBox="1"/>
          <p:nvPr/>
        </p:nvSpPr>
        <p:spPr>
          <a:xfrm>
            <a:off x="762000" y="34163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Un photodétecteur (photodiode) capte la lumière et reconstitue le signal numérique.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D9291D1-4AE3-4D67-5B65-7DEBEAFCCDE1}"/>
              </a:ext>
            </a:extLst>
          </p:cNvPr>
          <p:cNvSpPr txBox="1"/>
          <p:nvPr/>
        </p:nvSpPr>
        <p:spPr>
          <a:xfrm>
            <a:off x="762000" y="39497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Le canal de retour (uplink) utilise l'infrarouge, invisible mais détectable.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C10A4C2-B706-0B4D-A690-DA3FF80925D0}"/>
              </a:ext>
            </a:extLst>
          </p:cNvPr>
          <p:cNvSpPr txBox="1"/>
          <p:nvPr/>
        </p:nvSpPr>
        <p:spPr>
          <a:xfrm>
            <a:off x="762000" y="44831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Débits de la norme 802.11bb : de 10 Mbit/s à 9,6 Gbit/s.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EADC6D-79B8-636B-3C3F-FFC7EDB13ABE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EF48165-ACB9-9EEB-167D-B37C4591D0FB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F369348-B3E7-5BDA-3DF1-3B8B2CFBBB8A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03 / 15</a:t>
            </a:r>
          </a:p>
        </p:txBody>
      </p:sp>
    </p:spTree>
    <p:extLst>
      <p:ext uri="{BB962C8B-B14F-4D97-AF65-F5344CB8AC3E}">
        <p14:creationId xmlns:p14="http://schemas.microsoft.com/office/powerpoint/2010/main" val="3029496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59290-68CF-D931-8464-0B2BA51BFC2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46B83-CAC9-F45A-6C78-9CCF6BD8DBEA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1DBC026-D8CD-0299-4CE8-F639FD46DC31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5C9FB91-642C-D9CD-0E82-3B977C7F210C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Comparatif Li-Fi / Wi-Fi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0B6E31-49F4-D50F-6696-D33DC2022BD8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F585EE70-22F5-5903-D7B1-834FC495C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082404"/>
              </p:ext>
            </p:extLst>
          </p:nvPr>
        </p:nvGraphicFramePr>
        <p:xfrm>
          <a:off x="762000" y="2222500"/>
          <a:ext cx="10668000" cy="40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>
                  <a:extLst>
                    <a:ext uri="{9D8B030D-6E8A-4147-A177-3AD203B41FA5}">
                      <a16:colId xmlns:a16="http://schemas.microsoft.com/office/drawing/2014/main" val="472735242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79828785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510894569"/>
                    </a:ext>
                  </a:extLst>
                </a:gridCol>
              </a:tblGrid>
              <a:tr h="580571">
                <a:tc>
                  <a:txBody>
                    <a:bodyPr/>
                    <a:lstStyle/>
                    <a:p>
                      <a:r>
                        <a:rPr lang="fr-FR" sz="1400" b="1">
                          <a:solidFill>
                            <a:srgbClr val="0F172A"/>
                          </a:solidFill>
                          <a:latin typeface="Segoe UI" panose="020B0502040204020203" pitchFamily="34" charset="0"/>
                        </a:rPr>
                        <a:t>Critère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38100" cmpd="sng">
                      <a:solidFill>
                        <a:srgbClr val="0F172A"/>
                      </a:solidFill>
                    </a:lnB>
                    <a:solidFill>
                      <a:srgbClr val="38BD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>
                          <a:solidFill>
                            <a:srgbClr val="0F172A"/>
                          </a:solidFill>
                          <a:latin typeface="Segoe UI" panose="020B0502040204020203" pitchFamily="34" charset="0"/>
                        </a:rPr>
                        <a:t>Li-Fi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38100" cmpd="sng">
                      <a:solidFill>
                        <a:srgbClr val="0F172A"/>
                      </a:solidFill>
                    </a:lnB>
                    <a:solidFill>
                      <a:srgbClr val="38BD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>
                          <a:solidFill>
                            <a:srgbClr val="0F172A"/>
                          </a:solidFill>
                          <a:latin typeface="Segoe UI" panose="020B0502040204020203" pitchFamily="34" charset="0"/>
                        </a:rPr>
                        <a:t>Wi-Fi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38100" cmpd="sng">
                      <a:solidFill>
                        <a:srgbClr val="0F172A"/>
                      </a:solidFill>
                    </a:lnB>
                    <a:solidFill>
                      <a:srgbClr val="38B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7213"/>
                  </a:ext>
                </a:extLst>
              </a:tr>
              <a:tr h="580571">
                <a:tc>
                  <a:txBody>
                    <a:bodyPr/>
                    <a:lstStyle/>
                    <a:p>
                      <a:r>
                        <a:rPr lang="fr-FR" sz="1300" b="1">
                          <a:solidFill>
                            <a:srgbClr val="F1F5F9"/>
                          </a:solidFill>
                          <a:latin typeface="Segoe UI" panose="020B0502040204020203" pitchFamily="34" charset="0"/>
                        </a:rPr>
                        <a:t>Support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381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720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Lumière (visible / proche infrarouge)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381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720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Ondes radio 2,4 / 5 / 6 GHz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381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72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928087"/>
                  </a:ext>
                </a:extLst>
              </a:tr>
              <a:tr h="580571">
                <a:tc>
                  <a:txBody>
                    <a:bodyPr/>
                    <a:lstStyle/>
                    <a:p>
                      <a:r>
                        <a:rPr lang="fr-FR" sz="1300" b="1">
                          <a:solidFill>
                            <a:srgbClr val="F1F5F9"/>
                          </a:solidFill>
                          <a:latin typeface="Segoe UI" panose="020B0502040204020203" pitchFamily="34" charset="0"/>
                        </a:rPr>
                        <a:t>Portée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Zone directement éclairée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Plusieurs dizaines de mètres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428536"/>
                  </a:ext>
                </a:extLst>
              </a:tr>
              <a:tr h="580571">
                <a:tc>
                  <a:txBody>
                    <a:bodyPr/>
                    <a:lstStyle/>
                    <a:p>
                      <a:r>
                        <a:rPr lang="fr-FR" sz="1300" b="1">
                          <a:solidFill>
                            <a:srgbClr val="F1F5F9"/>
                          </a:solidFill>
                          <a:latin typeface="Segoe UI" panose="020B0502040204020203" pitchFamily="34" charset="0"/>
                        </a:rPr>
                        <a:t>Sécurité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720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Signal confiné à la pièce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720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Signal traverse murs et planchers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72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491217"/>
                  </a:ext>
                </a:extLst>
              </a:tr>
              <a:tr h="580571">
                <a:tc>
                  <a:txBody>
                    <a:bodyPr/>
                    <a:lstStyle/>
                    <a:p>
                      <a:r>
                        <a:rPr lang="fr-FR" sz="1300" b="1">
                          <a:solidFill>
                            <a:srgbClr val="F1F5F9"/>
                          </a:solidFill>
                          <a:latin typeface="Segoe UI" panose="020B0502040204020203" pitchFamily="34" charset="0"/>
                        </a:rPr>
                        <a:t>Interférences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Insensible aux ondes radio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Sensible aux 2,4 GHz partagés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903060"/>
                  </a:ext>
                </a:extLst>
              </a:tr>
              <a:tr h="580571">
                <a:tc>
                  <a:txBody>
                    <a:bodyPr/>
                    <a:lstStyle/>
                    <a:p>
                      <a:r>
                        <a:rPr lang="fr-FR" sz="1300" b="1">
                          <a:solidFill>
                            <a:srgbClr val="F1F5F9"/>
                          </a:solidFill>
                          <a:latin typeface="Segoe UI" panose="020B0502040204020203" pitchFamily="34" charset="0"/>
                        </a:rPr>
                        <a:t>Débit pic 2026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720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10 Gbps annoncés (Bridge XC Flex)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720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46 Gbps théoriques (Wi-Fi 7)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72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74154"/>
                  </a:ext>
                </a:extLst>
              </a:tr>
              <a:tr h="580571">
                <a:tc>
                  <a:txBody>
                    <a:bodyPr/>
                    <a:lstStyle/>
                    <a:p>
                      <a:r>
                        <a:rPr lang="fr-FR" sz="1300" b="1">
                          <a:solidFill>
                            <a:srgbClr val="F1F5F9"/>
                          </a:solidFill>
                          <a:latin typeface="Segoe UI" panose="020B0502040204020203" pitchFamily="34" charset="0"/>
                        </a:rPr>
                        <a:t>Maturité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Début de déploiement industriel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0">
                          <a:solidFill>
                            <a:srgbClr val="94A3B8"/>
                          </a:solidFill>
                          <a:latin typeface="Segoe UI" panose="020B0502040204020203" pitchFamily="34" charset="0"/>
                        </a:rPr>
                        <a:t>Déployé quasi partout</a:t>
                      </a:r>
                    </a:p>
                  </a:txBody>
                  <a:tcPr>
                    <a:lnL w="12700" cmpd="sng">
                      <a:solidFill>
                        <a:srgbClr val="0F172A"/>
                      </a:solidFill>
                    </a:lnL>
                    <a:lnR w="12700" cmpd="sng">
                      <a:solidFill>
                        <a:srgbClr val="0F172A"/>
                      </a:solidFill>
                    </a:lnR>
                    <a:lnT w="12700" cmpd="sng">
                      <a:solidFill>
                        <a:srgbClr val="0F172A"/>
                      </a:solidFill>
                    </a:lnT>
                    <a:lnB w="12700" cmpd="sng">
                      <a:solidFill>
                        <a:srgbClr val="0F172A"/>
                      </a:solidFill>
                    </a:lnB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35844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3B584052-88F5-C2DE-9624-D02EFC120A6E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3990EB5-B859-A6B9-AC81-649B7D529BF0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6129650-B0DB-F071-889E-D9A344525444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04 / 15</a:t>
            </a:r>
          </a:p>
        </p:txBody>
      </p:sp>
    </p:spTree>
    <p:extLst>
      <p:ext uri="{BB962C8B-B14F-4D97-AF65-F5344CB8AC3E}">
        <p14:creationId xmlns:p14="http://schemas.microsoft.com/office/powerpoint/2010/main" val="3709604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EB05BF-84E1-920A-C04D-1656F016755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AFB5E3-6358-3869-0561-F45E05D41300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A7AAB0B-09D4-3FE0-97AD-6C91D120BDAE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7FD56C6-3675-BBED-23BF-6D5D0909D2AC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Historique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AF909D-8C77-BB8C-881D-59D08F27DD15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E03BE17-2446-9124-4131-FEB9B52C993D}"/>
              </a:ext>
            </a:extLst>
          </p:cNvPr>
          <p:cNvSpPr txBox="1"/>
          <p:nvPr/>
        </p:nvSpPr>
        <p:spPr>
          <a:xfrm>
            <a:off x="762000" y="1905000"/>
            <a:ext cx="1066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>
                <a:solidFill>
                  <a:srgbClr val="94A3B8"/>
                </a:solidFill>
                <a:latin typeface="Segoe UI" panose="020B0502040204020203" pitchFamily="34" charset="0"/>
              </a:rPr>
              <a:t>Les grandes étapes du Li-Fi, de 2011 à aujourd'hui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9E2DE8-2ADC-C3D6-A1D0-BCF2F66134F7}"/>
              </a:ext>
            </a:extLst>
          </p:cNvPr>
          <p:cNvSpPr/>
          <p:nvPr/>
        </p:nvSpPr>
        <p:spPr>
          <a:xfrm>
            <a:off x="1016000" y="4051300"/>
            <a:ext cx="101600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ACFA4B8E-2770-2B2E-E38B-9FC142587E2C}"/>
              </a:ext>
            </a:extLst>
          </p:cNvPr>
          <p:cNvSpPr/>
          <p:nvPr/>
        </p:nvSpPr>
        <p:spPr>
          <a:xfrm>
            <a:off x="838200" y="3886200"/>
            <a:ext cx="355600" cy="355600"/>
          </a:xfrm>
          <a:prstGeom prst="ellipse">
            <a:avLst/>
          </a:prstGeom>
          <a:solidFill>
            <a:srgbClr val="38BDF8">
              <a:alpha val="22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A2EBE418-92D4-9706-162E-DF7C0A2B5412}"/>
              </a:ext>
            </a:extLst>
          </p:cNvPr>
          <p:cNvSpPr/>
          <p:nvPr/>
        </p:nvSpPr>
        <p:spPr>
          <a:xfrm>
            <a:off x="927100" y="3975100"/>
            <a:ext cx="177800" cy="177800"/>
          </a:xfrm>
          <a:prstGeom prst="ellipse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AE69865-FCDD-03A3-BBF1-96FCDCF1AFC5}"/>
              </a:ext>
            </a:extLst>
          </p:cNvPr>
          <p:cNvSpPr txBox="1"/>
          <p:nvPr/>
        </p:nvSpPr>
        <p:spPr>
          <a:xfrm>
            <a:off x="127000" y="3175000"/>
            <a:ext cx="177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2011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A68A252-856B-70AE-0F34-F93FCDA1B2A5}"/>
              </a:ext>
            </a:extLst>
          </p:cNvPr>
          <p:cNvSpPr txBox="1"/>
          <p:nvPr/>
        </p:nvSpPr>
        <p:spPr>
          <a:xfrm>
            <a:off x="127000" y="4343400"/>
            <a:ext cx="17780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200" b="1">
                <a:solidFill>
                  <a:srgbClr val="64748B"/>
                </a:solidFill>
                <a:latin typeface="Segoe UI" panose="020B0502040204020203" pitchFamily="34" charset="0"/>
              </a:rPr>
              <a:t>TED Talk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BC3B93C-C700-7189-1BF2-55D4A50B6E8B}"/>
              </a:ext>
            </a:extLst>
          </p:cNvPr>
          <p:cNvSpPr txBox="1"/>
          <p:nvPr/>
        </p:nvSpPr>
        <p:spPr>
          <a:xfrm>
            <a:off x="127000" y="46228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Harald Haas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65C163-3750-FA95-E4E2-B60CA2357E9E}"/>
              </a:ext>
            </a:extLst>
          </p:cNvPr>
          <p:cNvSpPr txBox="1"/>
          <p:nvPr/>
        </p:nvSpPr>
        <p:spPr>
          <a:xfrm>
            <a:off x="127000" y="48260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présente le concept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64966FD-6AC4-CAA3-88BA-302CB57D005B}"/>
              </a:ext>
            </a:extLst>
          </p:cNvPr>
          <p:cNvSpPr/>
          <p:nvPr/>
        </p:nvSpPr>
        <p:spPr>
          <a:xfrm>
            <a:off x="2527300" y="3886200"/>
            <a:ext cx="355600" cy="355600"/>
          </a:xfrm>
          <a:prstGeom prst="ellipse">
            <a:avLst/>
          </a:prstGeom>
          <a:solidFill>
            <a:srgbClr val="38BDF8">
              <a:alpha val="22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07CB8F7D-2B20-548D-E646-E458B3B6F68F}"/>
              </a:ext>
            </a:extLst>
          </p:cNvPr>
          <p:cNvSpPr/>
          <p:nvPr/>
        </p:nvSpPr>
        <p:spPr>
          <a:xfrm>
            <a:off x="2616200" y="3975100"/>
            <a:ext cx="177800" cy="177800"/>
          </a:xfrm>
          <a:prstGeom prst="ellipse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28ED653-25E7-E40E-2E83-FFBB4BEB29B5}"/>
              </a:ext>
            </a:extLst>
          </p:cNvPr>
          <p:cNvSpPr txBox="1"/>
          <p:nvPr/>
        </p:nvSpPr>
        <p:spPr>
          <a:xfrm>
            <a:off x="1816100" y="3175000"/>
            <a:ext cx="177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2012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CAE9F66-10AF-CD19-9534-87F0473DF108}"/>
              </a:ext>
            </a:extLst>
          </p:cNvPr>
          <p:cNvSpPr txBox="1"/>
          <p:nvPr/>
        </p:nvSpPr>
        <p:spPr>
          <a:xfrm>
            <a:off x="1816100" y="4343400"/>
            <a:ext cx="17780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200" b="1">
                <a:solidFill>
                  <a:srgbClr val="64748B"/>
                </a:solidFill>
                <a:latin typeface="Segoe UI" panose="020B0502040204020203" pitchFamily="34" charset="0"/>
              </a:rPr>
              <a:t>Création pureLiFi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5E1F5C3-AA10-F080-B9CC-06BF0BC7A1A5}"/>
              </a:ext>
            </a:extLst>
          </p:cNvPr>
          <p:cNvSpPr txBox="1"/>
          <p:nvPr/>
        </p:nvSpPr>
        <p:spPr>
          <a:xfrm>
            <a:off x="1816100" y="46228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première entreprise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701C5C2-1840-54AC-D74B-360E4572BDBE}"/>
              </a:ext>
            </a:extLst>
          </p:cNvPr>
          <p:cNvSpPr txBox="1"/>
          <p:nvPr/>
        </p:nvSpPr>
        <p:spPr>
          <a:xfrm>
            <a:off x="1816100" y="48260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dédiée au Li-Fi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F2089C9D-3A93-DE2C-3A58-57B9109DD4BD}"/>
              </a:ext>
            </a:extLst>
          </p:cNvPr>
          <p:cNvSpPr/>
          <p:nvPr/>
        </p:nvSpPr>
        <p:spPr>
          <a:xfrm>
            <a:off x="4229100" y="3886200"/>
            <a:ext cx="355600" cy="355600"/>
          </a:xfrm>
          <a:prstGeom prst="ellipse">
            <a:avLst/>
          </a:prstGeom>
          <a:solidFill>
            <a:srgbClr val="38BDF8">
              <a:alpha val="22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BD2A49CD-9B03-0FF8-A5B4-7DF991F058B7}"/>
              </a:ext>
            </a:extLst>
          </p:cNvPr>
          <p:cNvSpPr/>
          <p:nvPr/>
        </p:nvSpPr>
        <p:spPr>
          <a:xfrm>
            <a:off x="4318000" y="3975100"/>
            <a:ext cx="177800" cy="177800"/>
          </a:xfrm>
          <a:prstGeom prst="ellipse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E71664D0-C549-2160-6EEF-2292088069C0}"/>
              </a:ext>
            </a:extLst>
          </p:cNvPr>
          <p:cNvSpPr txBox="1"/>
          <p:nvPr/>
        </p:nvSpPr>
        <p:spPr>
          <a:xfrm>
            <a:off x="3517900" y="3175000"/>
            <a:ext cx="177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2015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9FB7025-5700-328B-AA04-6C3A4D2204CC}"/>
              </a:ext>
            </a:extLst>
          </p:cNvPr>
          <p:cNvSpPr txBox="1"/>
          <p:nvPr/>
        </p:nvSpPr>
        <p:spPr>
          <a:xfrm>
            <a:off x="3517900" y="4343400"/>
            <a:ext cx="17780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200" b="1">
                <a:solidFill>
                  <a:srgbClr val="64748B"/>
                </a:solidFill>
                <a:latin typeface="Segoe UI" panose="020B0502040204020203" pitchFamily="34" charset="0"/>
              </a:rPr>
              <a:t>Premières applis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DB7E098-BD24-7605-4B9E-A4BBFB04C595}"/>
              </a:ext>
            </a:extLst>
          </p:cNvPr>
          <p:cNvSpPr txBox="1"/>
          <p:nvPr/>
        </p:nvSpPr>
        <p:spPr>
          <a:xfrm>
            <a:off x="3517900" y="46228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commerciales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DE1D1BE-10C2-E9CB-BF93-7793BFAA22AD}"/>
              </a:ext>
            </a:extLst>
          </p:cNvPr>
          <p:cNvSpPr txBox="1"/>
          <p:nvPr/>
        </p:nvSpPr>
        <p:spPr>
          <a:xfrm>
            <a:off x="3517900" y="48260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en milieu industriel</a:t>
            </a: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DA7AB2B5-7434-E607-7A4E-CAC8D2F0B722}"/>
              </a:ext>
            </a:extLst>
          </p:cNvPr>
          <p:cNvSpPr/>
          <p:nvPr/>
        </p:nvSpPr>
        <p:spPr>
          <a:xfrm>
            <a:off x="5918200" y="3886200"/>
            <a:ext cx="355600" cy="355600"/>
          </a:xfrm>
          <a:prstGeom prst="ellipse">
            <a:avLst/>
          </a:prstGeom>
          <a:solidFill>
            <a:srgbClr val="38BDF8">
              <a:alpha val="22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25156DA0-D828-E9E9-8147-38F89B0D4F56}"/>
              </a:ext>
            </a:extLst>
          </p:cNvPr>
          <p:cNvSpPr/>
          <p:nvPr/>
        </p:nvSpPr>
        <p:spPr>
          <a:xfrm>
            <a:off x="6007100" y="3975100"/>
            <a:ext cx="177800" cy="177800"/>
          </a:xfrm>
          <a:prstGeom prst="ellipse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48BABA4-8AB0-72DE-3C39-CDD43C0DD37B}"/>
              </a:ext>
            </a:extLst>
          </p:cNvPr>
          <p:cNvSpPr txBox="1"/>
          <p:nvPr/>
        </p:nvSpPr>
        <p:spPr>
          <a:xfrm>
            <a:off x="5207000" y="3175000"/>
            <a:ext cx="177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2023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C2CC4288-478E-1A14-084C-2DCFBC8F3DA4}"/>
              </a:ext>
            </a:extLst>
          </p:cNvPr>
          <p:cNvSpPr txBox="1"/>
          <p:nvPr/>
        </p:nvSpPr>
        <p:spPr>
          <a:xfrm>
            <a:off x="5207000" y="4343400"/>
            <a:ext cx="17780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200" b="1">
                <a:solidFill>
                  <a:srgbClr val="64748B"/>
                </a:solidFill>
                <a:latin typeface="Segoe UI" panose="020B0502040204020203" pitchFamily="34" charset="0"/>
              </a:rPr>
              <a:t>Norme 802.11bb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D43D395-FFC8-1C81-F03F-6D0599293E9F}"/>
              </a:ext>
            </a:extLst>
          </p:cNvPr>
          <p:cNvSpPr txBox="1"/>
          <p:nvPr/>
        </p:nvSpPr>
        <p:spPr>
          <a:xfrm>
            <a:off x="5207000" y="46228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adoptée par l'IEEE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C9DC123-99BC-CDAC-B5EA-CA04E42153BA}"/>
              </a:ext>
            </a:extLst>
          </p:cNvPr>
          <p:cNvSpPr txBox="1"/>
          <p:nvPr/>
        </p:nvSpPr>
        <p:spPr>
          <a:xfrm>
            <a:off x="5207000" y="48260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interopérabilité</a:t>
            </a: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4368BEBC-0469-067E-0B27-4877B4BC8BCE}"/>
              </a:ext>
            </a:extLst>
          </p:cNvPr>
          <p:cNvSpPr/>
          <p:nvPr/>
        </p:nvSpPr>
        <p:spPr>
          <a:xfrm>
            <a:off x="7607300" y="3886200"/>
            <a:ext cx="355600" cy="355600"/>
          </a:xfrm>
          <a:prstGeom prst="ellipse">
            <a:avLst/>
          </a:prstGeom>
          <a:solidFill>
            <a:srgbClr val="38BDF8">
              <a:alpha val="22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7F954678-2838-6D3D-34D0-2AAAF13E4537}"/>
              </a:ext>
            </a:extLst>
          </p:cNvPr>
          <p:cNvSpPr/>
          <p:nvPr/>
        </p:nvSpPr>
        <p:spPr>
          <a:xfrm>
            <a:off x="7696200" y="3975100"/>
            <a:ext cx="177800" cy="177800"/>
          </a:xfrm>
          <a:prstGeom prst="ellipse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BD8B8216-5B5F-111D-7ED0-CB429E27EA58}"/>
              </a:ext>
            </a:extLst>
          </p:cNvPr>
          <p:cNvSpPr txBox="1"/>
          <p:nvPr/>
        </p:nvSpPr>
        <p:spPr>
          <a:xfrm>
            <a:off x="6896100" y="3175000"/>
            <a:ext cx="177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2024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8C41E497-F5FC-4DF0-AE1A-D1092EA4FFDE}"/>
              </a:ext>
            </a:extLst>
          </p:cNvPr>
          <p:cNvSpPr txBox="1"/>
          <p:nvPr/>
        </p:nvSpPr>
        <p:spPr>
          <a:xfrm>
            <a:off x="6896100" y="4343400"/>
            <a:ext cx="17780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200" b="1">
                <a:solidFill>
                  <a:srgbClr val="64748B"/>
                </a:solidFill>
                <a:latin typeface="Segoe UI" panose="020B0502040204020203" pitchFamily="34" charset="0"/>
              </a:rPr>
              <a:t>Ariane 6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7C3F9B0-FD90-7A3E-EB00-DAD3BA29314A}"/>
              </a:ext>
            </a:extLst>
          </p:cNvPr>
          <p:cNvSpPr txBox="1"/>
          <p:nvPr/>
        </p:nvSpPr>
        <p:spPr>
          <a:xfrm>
            <a:off x="6896100" y="46228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expérience Oledcomm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5FE3E0FF-E04B-4DBD-A70F-34D6C8FA7C9F}"/>
              </a:ext>
            </a:extLst>
          </p:cNvPr>
          <p:cNvSpPr txBox="1"/>
          <p:nvPr/>
        </p:nvSpPr>
        <p:spPr>
          <a:xfrm>
            <a:off x="6896100" y="48260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SatelLiFe à bord</a:t>
            </a:r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68C80DC2-977C-FCD4-FBC7-17BE1F3A235E}"/>
              </a:ext>
            </a:extLst>
          </p:cNvPr>
          <p:cNvSpPr/>
          <p:nvPr/>
        </p:nvSpPr>
        <p:spPr>
          <a:xfrm>
            <a:off x="9309100" y="3886200"/>
            <a:ext cx="355600" cy="355600"/>
          </a:xfrm>
          <a:prstGeom prst="ellipse">
            <a:avLst/>
          </a:prstGeom>
          <a:solidFill>
            <a:srgbClr val="38BDF8">
              <a:alpha val="22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3983325E-0CF1-9294-3B7F-9F80FE84DE92}"/>
              </a:ext>
            </a:extLst>
          </p:cNvPr>
          <p:cNvSpPr/>
          <p:nvPr/>
        </p:nvSpPr>
        <p:spPr>
          <a:xfrm>
            <a:off x="9398000" y="3975100"/>
            <a:ext cx="177800" cy="177800"/>
          </a:xfrm>
          <a:prstGeom prst="ellipse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8F911BD3-2A98-9E9B-858C-45FF8262E391}"/>
              </a:ext>
            </a:extLst>
          </p:cNvPr>
          <p:cNvSpPr txBox="1"/>
          <p:nvPr/>
        </p:nvSpPr>
        <p:spPr>
          <a:xfrm>
            <a:off x="8597900" y="3175000"/>
            <a:ext cx="177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2025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02E0E274-AB88-B059-B3FF-EBB242A4DDBC}"/>
              </a:ext>
            </a:extLst>
          </p:cNvPr>
          <p:cNvSpPr txBox="1"/>
          <p:nvPr/>
        </p:nvSpPr>
        <p:spPr>
          <a:xfrm>
            <a:off x="8597900" y="4343400"/>
            <a:ext cx="17780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200" b="1">
                <a:solidFill>
                  <a:srgbClr val="64748B"/>
                </a:solidFill>
                <a:latin typeface="Segoe UI" panose="020B0502040204020203" pitchFamily="34" charset="0"/>
              </a:rPr>
              <a:t>Déploiement US Army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2500F3AF-78D3-4909-E6A0-DF34910B1D40}"/>
              </a:ext>
            </a:extLst>
          </p:cNvPr>
          <p:cNvSpPr txBox="1"/>
          <p:nvPr/>
        </p:nvSpPr>
        <p:spPr>
          <a:xfrm>
            <a:off x="8597900" y="46228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premier déploiement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F2A427E9-71C2-5638-40AB-1890A8B914F8}"/>
              </a:ext>
            </a:extLst>
          </p:cNvPr>
          <p:cNvSpPr txBox="1"/>
          <p:nvPr/>
        </p:nvSpPr>
        <p:spPr>
          <a:xfrm>
            <a:off x="8597900" y="48260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à grande échelle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0D8A84AE-DC9F-6D96-A52D-381FBB866784}"/>
              </a:ext>
            </a:extLst>
          </p:cNvPr>
          <p:cNvSpPr/>
          <p:nvPr/>
        </p:nvSpPr>
        <p:spPr>
          <a:xfrm>
            <a:off x="10998200" y="3886200"/>
            <a:ext cx="355600" cy="355600"/>
          </a:xfrm>
          <a:prstGeom prst="ellipse">
            <a:avLst/>
          </a:prstGeom>
          <a:solidFill>
            <a:srgbClr val="38BDF8">
              <a:alpha val="22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3C7B6CA7-B2D7-CB51-A5C9-E2CDDA76D089}"/>
              </a:ext>
            </a:extLst>
          </p:cNvPr>
          <p:cNvSpPr/>
          <p:nvPr/>
        </p:nvSpPr>
        <p:spPr>
          <a:xfrm>
            <a:off x="11087100" y="3975100"/>
            <a:ext cx="177800" cy="177800"/>
          </a:xfrm>
          <a:prstGeom prst="ellipse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629F5207-F654-3B41-86E8-BD22482BD0DC}"/>
              </a:ext>
            </a:extLst>
          </p:cNvPr>
          <p:cNvSpPr txBox="1"/>
          <p:nvPr/>
        </p:nvSpPr>
        <p:spPr>
          <a:xfrm>
            <a:off x="10287000" y="3175000"/>
            <a:ext cx="177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2026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80A32E26-5695-BB45-EDC6-C1A012F13B52}"/>
              </a:ext>
            </a:extLst>
          </p:cNvPr>
          <p:cNvSpPr txBox="1"/>
          <p:nvPr/>
        </p:nvSpPr>
        <p:spPr>
          <a:xfrm>
            <a:off x="10287000" y="4343400"/>
            <a:ext cx="17780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200" b="1">
                <a:solidFill>
                  <a:srgbClr val="64748B"/>
                </a:solidFill>
                <a:latin typeface="Segoe UI" panose="020B0502040204020203" pitchFamily="34" charset="0"/>
              </a:rPr>
              <a:t>Bridge XC Flex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F1F1023F-6E2E-7986-1F0A-1AA8E968C0F8}"/>
              </a:ext>
            </a:extLst>
          </p:cNvPr>
          <p:cNvSpPr txBox="1"/>
          <p:nvPr/>
        </p:nvSpPr>
        <p:spPr>
          <a:xfrm>
            <a:off x="10287000" y="46228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10 Gbps annoncés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F0E2FD08-8BD2-EDC8-1F82-899BD72F92BB}"/>
              </a:ext>
            </a:extLst>
          </p:cNvPr>
          <p:cNvSpPr txBox="1"/>
          <p:nvPr/>
        </p:nvSpPr>
        <p:spPr>
          <a:xfrm>
            <a:off x="10287000" y="4826000"/>
            <a:ext cx="1778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en intérieur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ADE70C1-11F9-5DBA-D70D-82B490D26042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56736D4F-F89F-29A0-6FA5-0AE2B6AF0386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1909FC35-5159-4EE4-3802-BD709519F69B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05 / 15</a:t>
            </a:r>
          </a:p>
        </p:txBody>
      </p:sp>
    </p:spTree>
    <p:extLst>
      <p:ext uri="{BB962C8B-B14F-4D97-AF65-F5344CB8AC3E}">
        <p14:creationId xmlns:p14="http://schemas.microsoft.com/office/powerpoint/2010/main" val="3122766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2047D1-640A-2DA7-C7BD-400FC1E9BAD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A73578-C590-2403-6AC9-98AE0E08F96C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FEA072D-64BC-41FB-A9F0-D56E502A6AF5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458EC09-201B-10AE-98F5-C90ECF8E990E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La norme IEEE 802.11bb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E786F5-FA0C-3361-74EE-368F20CFA131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A1063CD-96E9-D9FC-2077-05B9F837EB6C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6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D06E8C5-63DC-62BB-471A-22B2E630586B}"/>
              </a:ext>
            </a:extLst>
          </p:cNvPr>
          <p:cNvSpPr txBox="1"/>
          <p:nvPr/>
        </p:nvSpPr>
        <p:spPr>
          <a:xfrm>
            <a:off x="762000" y="2349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Adoptée par l'IEEE en juillet 2023, publiée fin 2024.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D87DDCC-D754-F9CF-CBC8-F4B37A2F3650}"/>
              </a:ext>
            </a:extLst>
          </p:cNvPr>
          <p:cNvSpPr txBox="1"/>
          <p:nvPr/>
        </p:nvSpPr>
        <p:spPr>
          <a:xfrm>
            <a:off x="762000" y="28829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Définit la couche physique (PHY) et la couche d'accès (MAC) pour les communications par lumière.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E995CD8-AD34-9DF3-5158-5C6F5BFCB79E}"/>
              </a:ext>
            </a:extLst>
          </p:cNvPr>
          <p:cNvSpPr txBox="1"/>
          <p:nvPr/>
        </p:nvSpPr>
        <p:spPr>
          <a:xfrm>
            <a:off x="762000" y="34163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Bande de longueurs d'onde : proche infrarouge, 800 à 1000 nanomètres.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6446857-933D-8D15-2511-5B8BDCD1FC09}"/>
              </a:ext>
            </a:extLst>
          </p:cNvPr>
          <p:cNvSpPr txBox="1"/>
          <p:nvPr/>
        </p:nvSpPr>
        <p:spPr>
          <a:xfrm>
            <a:off x="762000" y="39497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Débits : de 10 Mbit/s à 9,6 Gbit/s, avec interopérabilité entre fabricants.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6830BB0-FBCC-547C-AA47-77142FCF3AAA}"/>
              </a:ext>
            </a:extLst>
          </p:cNvPr>
          <p:cNvSpPr txBox="1"/>
          <p:nvPr/>
        </p:nvSpPr>
        <p:spPr>
          <a:xfrm>
            <a:off x="762000" y="44831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Coexiste avec les autres normes 802.11 (Wi-Fi) — bascule possible Li-Fi &lt;-&gt; Wi-Fi.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95A50E2-848E-7F50-F349-CAB0FD7B6577}"/>
              </a:ext>
            </a:extLst>
          </p:cNvPr>
          <p:cNvSpPr txBox="1"/>
          <p:nvPr/>
        </p:nvSpPr>
        <p:spPr>
          <a:xfrm>
            <a:off x="762000" y="5016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Première norme grand public qui rend le Li-Fi reproductible entre vendeurs.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673913-266A-E6FE-4C3A-0207E78649FC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6DA8698-C47D-81B2-B312-754337D145AD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19B01F0-7E44-869F-7A80-8A8DCEA48FDC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06 / 15</a:t>
            </a:r>
          </a:p>
        </p:txBody>
      </p:sp>
    </p:spTree>
    <p:extLst>
      <p:ext uri="{BB962C8B-B14F-4D97-AF65-F5344CB8AC3E}">
        <p14:creationId xmlns:p14="http://schemas.microsoft.com/office/powerpoint/2010/main" val="264552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A1ED461-E6BF-3E5F-9CAE-4AA66E82E5B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DEB288-2B80-1759-927C-39B923B3636B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B1FE884-C652-7F9B-9BEA-7C46165166DD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3B1C9F8-5375-3AA5-1B94-F7D9E2079B15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Avantages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E24DDB-230E-D86F-94FB-1F19B833D561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9883057-A93B-8A11-B77F-5583F6A05172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7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CE328A3-389F-722D-9CD7-CE50EF10FE48}"/>
              </a:ext>
            </a:extLst>
          </p:cNvPr>
          <p:cNvSpPr txBox="1"/>
          <p:nvPr/>
        </p:nvSpPr>
        <p:spPr>
          <a:xfrm>
            <a:off x="762000" y="2349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Sécurité physique : la lumière ne traverse pas les murs.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AE9D7FF-922F-10F6-07C9-72A2C1BDB500}"/>
              </a:ext>
            </a:extLst>
          </p:cNvPr>
          <p:cNvSpPr txBox="1"/>
          <p:nvPr/>
        </p:nvSpPr>
        <p:spPr>
          <a:xfrm>
            <a:off x="762000" y="28829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Aucune interférence avec les ondes radio : adapté aux hôpitaux, avions, sous-marins.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2B116E1-09DC-3DAD-B8AE-EB72ACE3FD2F}"/>
              </a:ext>
            </a:extLst>
          </p:cNvPr>
          <p:cNvSpPr txBox="1"/>
          <p:nvPr/>
        </p:nvSpPr>
        <p:spPr>
          <a:xfrm>
            <a:off x="762000" y="34163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Très haut débit potentiel (10 Gbps annoncés en 2026).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A32C765-357C-4065-D636-A52E9281A2FA}"/>
              </a:ext>
            </a:extLst>
          </p:cNvPr>
          <p:cNvSpPr txBox="1"/>
          <p:nvPr/>
        </p:nvSpPr>
        <p:spPr>
          <a:xfrm>
            <a:off x="762000" y="39497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Latence faible, intéressante pour le pilotage industriel.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BC12F14-C2BE-E62C-2804-75E4EE0DEA9F}"/>
              </a:ext>
            </a:extLst>
          </p:cNvPr>
          <p:cNvSpPr txBox="1"/>
          <p:nvPr/>
        </p:nvSpPr>
        <p:spPr>
          <a:xfrm>
            <a:off x="762000" y="44831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Réutilisation de l'éclairage LED existant : faible surcoût matériel.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656E425-AE52-1A85-B9F3-899981A54C23}"/>
              </a:ext>
            </a:extLst>
          </p:cNvPr>
          <p:cNvSpPr txBox="1"/>
          <p:nvPr/>
        </p:nvSpPr>
        <p:spPr>
          <a:xfrm>
            <a:off x="762000" y="5016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Spectre lumineux non régulé, contrairement aux fréquences radio.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F2A063-11D7-BE51-5A2F-AFA7D0C90366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176DB46-78B0-038D-702F-CE2F8D7343EA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D647E0E-AF34-E4B2-6364-7F34544123B2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07 / 15</a:t>
            </a:r>
          </a:p>
        </p:txBody>
      </p:sp>
    </p:spTree>
    <p:extLst>
      <p:ext uri="{BB962C8B-B14F-4D97-AF65-F5344CB8AC3E}">
        <p14:creationId xmlns:p14="http://schemas.microsoft.com/office/powerpoint/2010/main" val="2522049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31624B-BCAB-5438-D8E5-BA09A1FFE77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0C70BF-81AB-EB46-35C7-3D0B1F56DEF5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72DB7A2-F138-3E90-7FDF-D76834991E8E}"/>
              </a:ext>
            </a:extLst>
          </p:cNvPr>
          <p:cNvSpPr txBox="1"/>
          <p:nvPr/>
        </p:nvSpPr>
        <p:spPr>
          <a:xfrm>
            <a:off x="762000" y="635000"/>
            <a:ext cx="762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100" b="1">
                <a:solidFill>
                  <a:srgbClr val="38BDF8"/>
                </a:solidFill>
                <a:latin typeface="Segoe UI" panose="020B0502040204020203" pitchFamily="34" charset="0"/>
              </a:rPr>
              <a:t>VEILLE LI-FI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12404E2-5EBF-6E26-640C-C5C83D57E1BE}"/>
              </a:ext>
            </a:extLst>
          </p:cNvPr>
          <p:cNvSpPr txBox="1"/>
          <p:nvPr/>
        </p:nvSpPr>
        <p:spPr>
          <a:xfrm>
            <a:off x="762000" y="889000"/>
            <a:ext cx="965200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3200" b="1">
                <a:solidFill>
                  <a:srgbClr val="F1F5F9"/>
                </a:solidFill>
                <a:latin typeface="Segoe UI" panose="020B0502040204020203" pitchFamily="34" charset="0"/>
              </a:rPr>
              <a:t>Inconvénients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F9797C-A924-1EB4-89E2-83D4C53B2F96}"/>
              </a:ext>
            </a:extLst>
          </p:cNvPr>
          <p:cNvSpPr/>
          <p:nvPr/>
        </p:nvSpPr>
        <p:spPr>
          <a:xfrm>
            <a:off x="762000" y="1778000"/>
            <a:ext cx="762000" cy="381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C3FC54F-E8CE-CE97-6AD2-07D93336CE4B}"/>
              </a:ext>
            </a:extLst>
          </p:cNvPr>
          <p:cNvSpPr txBox="1"/>
          <p:nvPr/>
        </p:nvSpPr>
        <p:spPr>
          <a:xfrm>
            <a:off x="9652000" y="381000"/>
            <a:ext cx="2286000" cy="169277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1000" b="1">
                <a:solidFill>
                  <a:srgbClr val="1E293B"/>
                </a:solidFill>
                <a:latin typeface="Segoe UI" panose="020B0502040204020203" pitchFamily="34" charset="0"/>
              </a:rPr>
              <a:t>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D106D64-ED5C-D79D-E9A9-0138E74B766D}"/>
              </a:ext>
            </a:extLst>
          </p:cNvPr>
          <p:cNvSpPr txBox="1"/>
          <p:nvPr/>
        </p:nvSpPr>
        <p:spPr>
          <a:xfrm>
            <a:off x="762000" y="2349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Portée limitée à la zone directement éclairée.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B83671B-B84D-4EEC-145A-B911F757E0D2}"/>
              </a:ext>
            </a:extLst>
          </p:cNvPr>
          <p:cNvSpPr txBox="1"/>
          <p:nvPr/>
        </p:nvSpPr>
        <p:spPr>
          <a:xfrm>
            <a:off x="762000" y="28829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Pas de fonctionnement à travers une porte fermée ou un mur.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BAE695C-513E-DBFA-B333-28E400A862C2}"/>
              </a:ext>
            </a:extLst>
          </p:cNvPr>
          <p:cNvSpPr txBox="1"/>
          <p:nvPr/>
        </p:nvSpPr>
        <p:spPr>
          <a:xfrm>
            <a:off x="762000" y="34163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Sensibilité à la lumière ambiante (soleil direct, autres sources).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818BEA8-7EA0-FE91-58F4-4D8173BB9B52}"/>
              </a:ext>
            </a:extLst>
          </p:cNvPr>
          <p:cNvSpPr txBox="1"/>
          <p:nvPr/>
        </p:nvSpPr>
        <p:spPr>
          <a:xfrm>
            <a:off x="762000" y="39497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Nécessite des terminaux équipés d'un photodétecteur compatible.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27D3389-0142-3D43-0F28-A6841E8B89B0}"/>
              </a:ext>
            </a:extLst>
          </p:cNvPr>
          <p:cNvSpPr txBox="1"/>
          <p:nvPr/>
        </p:nvSpPr>
        <p:spPr>
          <a:xfrm>
            <a:off x="762000" y="44831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Coût des dongles et points d'accès encore élevé en 2026.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D4C7F2C-E83C-E26D-088A-C0BBB0AE2FF9}"/>
              </a:ext>
            </a:extLst>
          </p:cNvPr>
          <p:cNvSpPr txBox="1"/>
          <p:nvPr/>
        </p:nvSpPr>
        <p:spPr>
          <a:xfrm>
            <a:off x="762000" y="5016500"/>
            <a:ext cx="1066800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600" b="1">
                <a:solidFill>
                  <a:srgbClr val="38BDF8"/>
                </a:solidFill>
                <a:latin typeface="Segoe UI" panose="020B0502040204020203" pitchFamily="34" charset="0"/>
              </a:rPr>
              <a:t>▸ </a:t>
            </a:r>
            <a:r>
              <a:rPr lang="fr-FR" sz="1600">
                <a:solidFill>
                  <a:srgbClr val="F1F5F9"/>
                </a:solidFill>
                <a:latin typeface="Segoe UI" panose="020B0502040204020203" pitchFamily="34" charset="0"/>
              </a:rPr>
              <a:t> Mobilité dégradée : le terminal doit rester dans la zone éclairée.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E8414E-38E7-9795-1442-8218019BD9B2}"/>
              </a:ext>
            </a:extLst>
          </p:cNvPr>
          <p:cNvSpPr/>
          <p:nvPr/>
        </p:nvSpPr>
        <p:spPr>
          <a:xfrm>
            <a:off x="762000" y="6451600"/>
            <a:ext cx="304800" cy="25400"/>
          </a:xfrm>
          <a:prstGeom prst="rect">
            <a:avLst/>
          </a:prstGeom>
          <a:solidFill>
            <a:srgbClr val="38BDF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B5EDF71-B59E-1B99-FBDE-93156946A70F}"/>
              </a:ext>
            </a:extLst>
          </p:cNvPr>
          <p:cNvSpPr txBox="1"/>
          <p:nvPr/>
        </p:nvSpPr>
        <p:spPr>
          <a:xfrm>
            <a:off x="762000" y="6502400"/>
            <a:ext cx="7620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pt-BR" sz="1000">
                <a:solidFill>
                  <a:srgbClr val="94A3B8"/>
                </a:solidFill>
                <a:latin typeface="Segoe UI" panose="020B0502040204020203" pitchFamily="34" charset="0"/>
              </a:rPr>
              <a:t>Lucas Lopes Da Silva  ·  BTS SIO SISR  ·  Veille Li-Fi</a:t>
            </a:r>
            <a:endParaRPr lang="fr-FR" sz="1000">
              <a:solidFill>
                <a:srgbClr val="94A3B8"/>
              </a:solidFill>
              <a:latin typeface="Segoe UI" panose="020B0502040204020203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1FCD78D-563B-7684-1311-CB7FC5FE8398}"/>
              </a:ext>
            </a:extLst>
          </p:cNvPr>
          <p:cNvSpPr txBox="1"/>
          <p:nvPr/>
        </p:nvSpPr>
        <p:spPr>
          <a:xfrm>
            <a:off x="9652000" y="6502400"/>
            <a:ext cx="22860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00">
                <a:solidFill>
                  <a:srgbClr val="94A3B8"/>
                </a:solidFill>
                <a:latin typeface="Segoe UI" panose="020B0502040204020203" pitchFamily="34" charset="0"/>
              </a:rPr>
              <a:t>08 / 15</a:t>
            </a:r>
          </a:p>
        </p:txBody>
      </p:sp>
    </p:spTree>
    <p:extLst>
      <p:ext uri="{BB962C8B-B14F-4D97-AF65-F5344CB8AC3E}">
        <p14:creationId xmlns:p14="http://schemas.microsoft.com/office/powerpoint/2010/main" val="9886619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1554</Words>
  <Application>Microsoft Office PowerPoint</Application>
  <PresentationFormat>Personnalisé</PresentationFormat>
  <Paragraphs>211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Segoe UI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Lucas LOPES--DA SILVA</dc:creator>
  <cp:lastModifiedBy>Lucas LOPES--DA SILVA</cp:lastModifiedBy>
  <cp:revision>1</cp:revision>
  <dcterms:created xsi:type="dcterms:W3CDTF">2026-05-09T10:27:00Z</dcterms:created>
  <dcterms:modified xsi:type="dcterms:W3CDTF">2026-05-09T10:27:00Z</dcterms:modified>
</cp:coreProperties>
</file>