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2" r:id="rId11"/>
    <p:sldId id="263" r:id="rId12"/>
    <p:sldId id="264" r:id="rId13"/>
    <p:sldId id="270" r:id="rId14"/>
    <p:sldId id="272" r:id="rId15"/>
  </p:sldIdLst>
  <p:sldSz cx="12192000" cy="6858000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8F103-CCBB-4FE9-9385-6E989E76E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7A933C-628C-201E-5550-E8DB4B077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BE11BA-5729-09F5-44F3-F9835AF9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B2449-34C1-3739-1287-D71C68AB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A23B1F-C6F5-FA76-2D90-59647611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65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EED97-EFB2-A641-4523-ECF5CBD1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5BFABE-C3C6-3F8E-0C70-D14B55F40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E0B313-4AC1-EF67-F63B-6EFBD9574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CBB285-FF1B-C5CA-6EBB-420B8002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98696F-77DE-420A-67F2-6C9AD9FB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60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9BA734-E1DC-ED04-081D-85FCE6D6C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87420D-0A1F-DB4A-5AA2-772D539A2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3B889-C0E7-0072-9033-A16D948F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682699-CCAF-6612-2129-1BDE3C27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9195EE-1171-731E-F95D-FB02B88B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03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7C382-580F-4CC4-99F5-31FC3D6E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860A87-DEC7-0658-9BCE-61B7DF14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35F88-F6DC-5CA0-E4F0-C5F0BA77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8E13C9-37AF-63FF-4612-C09DFEDC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49C8E1-3830-A07D-3CC5-E290E616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1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F986F-CF16-007F-B82B-4D74049F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60AB43-9882-A047-24ED-F4AD3DBB1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7ECB88-5B83-170D-9708-70C5947D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6C0043-E7B0-6838-A25B-AF5E6202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6B7349-CEB6-66B9-6C50-9CB637CA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03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2A974-86D6-ADC0-B2F5-251AE478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4F41F-CA8F-C9DC-2E60-08A7252BA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E138FC-50D5-83F5-B2A9-570EA3EA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351391-556D-D9C8-BDDD-7C2A343D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2A26F0-02D6-7109-3CC3-EC45D301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AAA488-128A-AA0E-AA01-733ABD00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62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4333D-7CD7-D1FA-58EF-B1730262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6557C3-32DC-47A4-210A-46126AAA7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142053-1A97-BE03-228C-F9CA8E7E1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0812B6-8EDE-6D8D-0570-7FDE89D4E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CB0D90-DD67-8C5A-DBE5-D7C3EEC74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25D82B-1DD8-15F3-66F1-E35970D4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584851-93EC-74C3-D60B-4866C7A0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B8FEB1-5EA1-BD64-BC64-3BED77A6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35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46B88-1569-AD04-63DA-668B4543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6E6FD1-8525-1239-528C-32D374BE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4E9595-39EB-B4DC-E315-EA421F3E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53FD1B-6A64-7195-F2BA-B009EF64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84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3E2172-8208-C3F4-C111-912B3385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425BFD-DB67-7D0B-60AD-7C2ABB20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739E91-92F0-164E-F8B3-7F93E02C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2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80458-5AA0-CEC5-494C-49A7DF41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3406D8-67EF-C515-5F79-5552F952D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C1A864-0764-9516-8BF8-34EC7BE47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BDDB2B-4893-54C4-3411-C140C700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899710-85E3-510D-51FB-0D3033B3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C40D38-1CB3-D6D3-A1B2-A61F81F0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36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2C4F5-81E2-0D07-5B1A-29BB4CA4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F8E028-EDB7-32CD-2197-1FC272126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68C75A-C6FF-D7A3-4725-F1A6A98AC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D7D12B-44F0-6C7E-D116-D17C192E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FF0777-47E8-C381-2820-434471DC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E1115C-7320-C92C-FF6D-B245B9DA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59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550F984-D044-923E-8F23-9A278A8E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69B283-582F-7F6A-5159-5CED890A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A1881-D189-FB91-29D8-437BB46C0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8EA9A-6AFB-4B2E-A274-68411706EAD4}" type="datetimeFigureOut">
              <a:rPr lang="fr-FR" smtClean="0"/>
              <a:t>01/06/2026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79264C-708A-963E-D75F-429703B89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9DA7D6-2FB9-8B38-4D47-497E9FFF4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57134F-7648-4BF6-AD84-C603AECB2B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57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621134-1EC6-F410-096F-BCF864ED39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62DCA-EBD8-5771-937C-B1628A716628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2A89A-34DB-97CD-F0F0-3D9A03532F99}"/>
              </a:ext>
            </a:extLst>
          </p:cNvPr>
          <p:cNvSpPr/>
          <p:nvPr/>
        </p:nvSpPr>
        <p:spPr>
          <a:xfrm>
            <a:off x="8382000" y="-1016000"/>
            <a:ext cx="4572000" cy="4572000"/>
          </a:xfrm>
          <a:prstGeom prst="rect">
            <a:avLst/>
          </a:prstGeom>
          <a:solidFill>
            <a:srgbClr val="6366F1">
              <a:alpha val="22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4DD48C-90BF-599C-7560-E4FF48F59128}"/>
              </a:ext>
            </a:extLst>
          </p:cNvPr>
          <p:cNvSpPr/>
          <p:nvPr/>
        </p:nvSpPr>
        <p:spPr>
          <a:xfrm>
            <a:off x="9144000" y="3556000"/>
            <a:ext cx="3048000" cy="3048000"/>
          </a:xfrm>
          <a:prstGeom prst="rect">
            <a:avLst/>
          </a:prstGeom>
          <a:solidFill>
            <a:srgbClr val="38BDF8">
              <a:alpha val="1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01C849-8D13-D4DE-7057-7863F6217828}"/>
              </a:ext>
            </a:extLst>
          </p:cNvPr>
          <p:cNvSpPr txBox="1"/>
          <p:nvPr/>
        </p:nvSpPr>
        <p:spPr>
          <a:xfrm>
            <a:off x="762000" y="211723"/>
            <a:ext cx="10160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 dirty="0">
                <a:solidFill>
                  <a:srgbClr val="38BDF8"/>
                </a:solidFill>
                <a:latin typeface="Segoe UI" panose="020B0502040204020203" pitchFamily="34" charset="0"/>
              </a:rPr>
              <a:t>ÉPREUVE FACULTATIVE EF3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913A01-1E46-289C-5893-1CFF0F728082}"/>
              </a:ext>
            </a:extLst>
          </p:cNvPr>
          <p:cNvSpPr txBox="1"/>
          <p:nvPr/>
        </p:nvSpPr>
        <p:spPr>
          <a:xfrm>
            <a:off x="762000" y="783644"/>
            <a:ext cx="10160000" cy="14773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9600" b="1" dirty="0">
                <a:solidFill>
                  <a:srgbClr val="F1F5F9"/>
                </a:solidFill>
                <a:latin typeface="Segoe UI" panose="020B0502040204020203" pitchFamily="34" charset="0"/>
              </a:rPr>
              <a:t>Parcours de certification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791B18-5419-2682-A163-A6B89DF7DF99}"/>
              </a:ext>
            </a:extLst>
          </p:cNvPr>
          <p:cNvSpPr txBox="1"/>
          <p:nvPr/>
        </p:nvSpPr>
        <p:spPr>
          <a:xfrm>
            <a:off x="762000" y="4064000"/>
            <a:ext cx="10160000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2200">
                <a:solidFill>
                  <a:srgbClr val="94A3B8"/>
                </a:solidFill>
                <a:latin typeface="Segoe UI" panose="020B0502040204020203" pitchFamily="34" charset="0"/>
              </a:rPr>
              <a:t>Acquérir des compétences complémentaires en cybersécurité et administration système.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0EEA3-CF72-790C-B9BB-0380FC9E8B41}"/>
              </a:ext>
            </a:extLst>
          </p:cNvPr>
          <p:cNvSpPr/>
          <p:nvPr/>
        </p:nvSpPr>
        <p:spPr>
          <a:xfrm>
            <a:off x="762000" y="4826000"/>
            <a:ext cx="1016000" cy="508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7E254B-41B1-7E3A-D244-6ECA7622812A}"/>
              </a:ext>
            </a:extLst>
          </p:cNvPr>
          <p:cNvSpPr txBox="1"/>
          <p:nvPr/>
        </p:nvSpPr>
        <p:spPr>
          <a:xfrm>
            <a:off x="762000" y="5207000"/>
            <a:ext cx="10160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600" b="1">
                <a:solidFill>
                  <a:srgbClr val="F1F5F9"/>
                </a:solidFill>
                <a:latin typeface="Segoe UI" panose="020B0502040204020203" pitchFamily="34" charset="0"/>
              </a:rPr>
              <a:t>Lucas Lopes Da Silva  ·  BTS SIO SISR</a:t>
            </a:r>
            <a:endParaRPr lang="fr-FR" sz="1600" b="1">
              <a:solidFill>
                <a:srgbClr val="F1F5F9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3B2C7F-1D85-18F5-0EA3-1673312C7F1D}"/>
              </a:ext>
            </a:extLst>
          </p:cNvPr>
          <p:cNvSpPr txBox="1"/>
          <p:nvPr/>
        </p:nvSpPr>
        <p:spPr>
          <a:xfrm>
            <a:off x="762000" y="5562600"/>
            <a:ext cx="1016000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>
                <a:solidFill>
                  <a:srgbClr val="94A3B8"/>
                </a:solidFill>
                <a:latin typeface="Segoe UI" panose="020B0502040204020203" pitchFamily="34" charset="0"/>
              </a:rPr>
              <a:t>Session 2026  ·  Option SISR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C0F9D8-3913-B36E-EDB2-5BBE1E93ABF4}"/>
              </a:ext>
            </a:extLst>
          </p:cNvPr>
          <p:cNvSpPr txBox="1"/>
          <p:nvPr/>
        </p:nvSpPr>
        <p:spPr>
          <a:xfrm>
            <a:off x="762000" y="6477000"/>
            <a:ext cx="1016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>
                <a:solidFill>
                  <a:srgbClr val="94A3B8"/>
                </a:solidFill>
                <a:latin typeface="Segoe UI" panose="020B0502040204020203" pitchFamily="34" charset="0"/>
              </a:rPr>
              <a:t>portfolio.kairrin.net  ·  parcours de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25309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2047D1-640A-2DA7-C7BD-400FC1E9BA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73578-C590-2403-6AC9-98AE0E08F96C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EA072D-64BC-41FB-A9F0-D56E502A6AF5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58EC09-201B-10AE-98F5-C90ECF8E990E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Ma démarche de préparation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786F5-FA0C-3361-74EE-368F20CFA131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1063CD-96E9-D9FC-2077-05B9F837EB6C}"/>
              </a:ext>
            </a:extLst>
          </p:cNvPr>
          <p:cNvSpPr txBox="1"/>
          <p:nvPr/>
        </p:nvSpPr>
        <p:spPr>
          <a:xfrm>
            <a:off x="9652000" y="381000"/>
            <a:ext cx="228600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06E8C5-63DC-62BB-471A-22B2E630586B}"/>
              </a:ext>
            </a:extLst>
          </p:cNvPr>
          <p:cNvSpPr txBox="1"/>
          <p:nvPr/>
        </p:nvSpPr>
        <p:spPr>
          <a:xfrm>
            <a:off x="762000" y="2349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Préparation menée en totale autonomie, sur mon temps libre, en dehors des cours.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87DDCC-D754-F9CF-CBC8-F4B37A2F3650}"/>
              </a:ext>
            </a:extLst>
          </p:cNvPr>
          <p:cNvSpPr txBox="1"/>
          <p:nvPr/>
        </p:nvSpPr>
        <p:spPr>
          <a:xfrm>
            <a:off x="762000" y="28829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Cours en ligne suivis sur les plateformes Cisco NetAcad et le site de l'ANSSI.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995CD8-AD34-9DF3-5158-5C6F5BFCB79E}"/>
              </a:ext>
            </a:extLst>
          </p:cNvPr>
          <p:cNvSpPr txBox="1"/>
          <p:nvPr/>
        </p:nvSpPr>
        <p:spPr>
          <a:xfrm>
            <a:off x="762000" y="34163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Méthode : théorie, puis quiz d'entraînement, puis examen de validation.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446857-933D-8D15-2511-5B8BDCD1FC09}"/>
              </a:ext>
            </a:extLst>
          </p:cNvPr>
          <p:cNvSpPr txBox="1"/>
          <p:nvPr/>
        </p:nvSpPr>
        <p:spPr>
          <a:xfrm>
            <a:off x="762000" y="39497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MOOC SecNumacadémie : quatre modules à enchaîner, le plus long à préparer.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830BB0-FBCC-547C-AA47-77142FCF3AAA}"/>
              </a:ext>
            </a:extLst>
          </p:cNvPr>
          <p:cNvSpPr txBox="1"/>
          <p:nvPr/>
        </p:nvSpPr>
        <p:spPr>
          <a:xfrm>
            <a:off x="762000" y="44831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L'autonomie est exactement la compétence attendue en école d'ingénieur.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5A50E2-848E-7F50-F349-CAB0FD7B6577}"/>
              </a:ext>
            </a:extLst>
          </p:cNvPr>
          <p:cNvSpPr txBox="1"/>
          <p:nvPr/>
        </p:nvSpPr>
        <p:spPr>
          <a:xfrm>
            <a:off x="762000" y="5016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673913-266A-E6FE-4C3A-0207E78649FC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6DA8698-C47D-81B2-B312-754337D145AD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19B01F0-7E44-869F-7A80-8A8DCEA48FDC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09 / 12</a:t>
            </a:r>
          </a:p>
        </p:txBody>
      </p:sp>
    </p:spTree>
    <p:extLst>
      <p:ext uri="{BB962C8B-B14F-4D97-AF65-F5344CB8AC3E}">
        <p14:creationId xmlns:p14="http://schemas.microsoft.com/office/powerpoint/2010/main" val="26455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1ED461-E6BF-3E5F-9CAE-4AA66E82E5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DEB288-2B80-1759-927C-39B923B3636B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1FE884-C652-7F9B-9BEA-7C46165166DD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B1C9F8-5375-3AA5-1B94-F7D9E2079B15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Les résultats obtenus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24DDB-230E-D86F-94FB-1F19B833D561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883057-A93B-8A11-B77F-5583F6A05172}"/>
              </a:ext>
            </a:extLst>
          </p:cNvPr>
          <p:cNvSpPr txBox="1"/>
          <p:nvPr/>
        </p:nvSpPr>
        <p:spPr>
          <a:xfrm>
            <a:off x="9652000" y="381000"/>
            <a:ext cx="228600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E328A3-389F-722D-9CD7-CE50EF10FE48}"/>
              </a:ext>
            </a:extLst>
          </p:cNvPr>
          <p:cNvSpPr txBox="1"/>
          <p:nvPr/>
        </p:nvSpPr>
        <p:spPr>
          <a:xfrm>
            <a:off x="762000" y="2349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Trois badges et certificats vérifiables sur Credly (Cisco NetAcad).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E9D7FF-922F-10F6-07C9-72A2C1BDB500}"/>
              </a:ext>
            </a:extLst>
          </p:cNvPr>
          <p:cNvSpPr txBox="1"/>
          <p:nvPr/>
        </p:nvSpPr>
        <p:spPr>
          <a:xfrm>
            <a:off x="762000" y="28829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Une attestation de réussite délivrée par l'ANSSI (SecNumacadémie).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B116E1-09DC-3DAD-B8AE-EB72ACE3FD2F}"/>
              </a:ext>
            </a:extLst>
          </p:cNvPr>
          <p:cNvSpPr txBox="1"/>
          <p:nvPr/>
        </p:nvSpPr>
        <p:spPr>
          <a:xfrm>
            <a:off x="762000" y="34163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Compétences réinvesties dans mes projets : durcissement de poste, bases Linux.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32C765-357C-4065-D636-A52E9281A2FA}"/>
              </a:ext>
            </a:extLst>
          </p:cNvPr>
          <p:cNvSpPr txBox="1"/>
          <p:nvPr/>
        </p:nvSpPr>
        <p:spPr>
          <a:xfrm>
            <a:off x="762000" y="39497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Toutes les preuves sont consultables directement sur mon portfolio en ligne.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C12F14-C2BE-E62C-2804-75E4EE0DEA9F}"/>
              </a:ext>
            </a:extLst>
          </p:cNvPr>
          <p:cNvSpPr txBox="1"/>
          <p:nvPr/>
        </p:nvSpPr>
        <p:spPr>
          <a:xfrm>
            <a:off x="762000" y="44831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Une culture sécurité qui me sert dans mes TP réseau et système.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656E425-AE52-1A85-B9F3-899981A54C23}"/>
              </a:ext>
            </a:extLst>
          </p:cNvPr>
          <p:cNvSpPr txBox="1"/>
          <p:nvPr/>
        </p:nvSpPr>
        <p:spPr>
          <a:xfrm>
            <a:off x="762000" y="5016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F2A063-11D7-BE51-5A2F-AFA7D0C90366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76DB46-78B0-038D-702F-CE2F8D7343EA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647E0E-AF34-E4B2-6364-7F34544123B2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10 / 12</a:t>
            </a:r>
          </a:p>
        </p:txBody>
      </p:sp>
    </p:spTree>
    <p:extLst>
      <p:ext uri="{BB962C8B-B14F-4D97-AF65-F5344CB8AC3E}">
        <p14:creationId xmlns:p14="http://schemas.microsoft.com/office/powerpoint/2010/main" val="252204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1624B-BCAB-5438-D8E5-BA09A1FFE7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0C70BF-81AB-EB46-35C7-3D0B1F56DEF5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2DB7A2-F138-3E90-7FDF-D76834991E8E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2404E2-5EBF-6E26-640C-C5C83D57E1BE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La suite : le CCNA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9797C-A924-1EB4-89E2-83D4C53B2F96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3FC54F-E8CE-CE97-6AD2-07D93336CE4B}"/>
              </a:ext>
            </a:extLst>
          </p:cNvPr>
          <p:cNvSpPr txBox="1"/>
          <p:nvPr/>
        </p:nvSpPr>
        <p:spPr>
          <a:xfrm>
            <a:off x="9652000" y="381000"/>
            <a:ext cx="228600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106D64-ED5C-D79D-E9A9-0138E74B766D}"/>
              </a:ext>
            </a:extLst>
          </p:cNvPr>
          <p:cNvSpPr txBox="1"/>
          <p:nvPr/>
        </p:nvSpPr>
        <p:spPr>
          <a:xfrm>
            <a:off x="762000" y="2349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Prochaine étape visée : la certification Cisco CCNA 200-301.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83671B-B84D-4EEC-145A-B911F757E0D2}"/>
              </a:ext>
            </a:extLst>
          </p:cNvPr>
          <p:cNvSpPr txBox="1"/>
          <p:nvPr/>
        </p:nvSpPr>
        <p:spPr>
          <a:xfrm>
            <a:off x="762000" y="28829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Passage du niveau découverte au niveau professionnel reconnu par le secteur.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AE695C-513E-DBFA-B333-28E400A862C2}"/>
              </a:ext>
            </a:extLst>
          </p:cNvPr>
          <p:cNvSpPr txBox="1"/>
          <p:nvPr/>
        </p:nvSpPr>
        <p:spPr>
          <a:xfrm>
            <a:off x="762000" y="34163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Couvre le réseau de bout en bout : adressage, routage, commutation, sécurité.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18BEA8-7EA0-FE91-58F4-4D8173BB9B52}"/>
              </a:ext>
            </a:extLst>
          </p:cNvPr>
          <p:cNvSpPr txBox="1"/>
          <p:nvPr/>
        </p:nvSpPr>
        <p:spPr>
          <a:xfrm>
            <a:off x="762000" y="39497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Cohérent avec mon entrée en école d'ingénieur en réseaux et cybersécurité.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7D3389-0142-3D43-0F28-A6841E8B89B0}"/>
              </a:ext>
            </a:extLst>
          </p:cNvPr>
          <p:cNvSpPr txBox="1"/>
          <p:nvPr/>
        </p:nvSpPr>
        <p:spPr>
          <a:xfrm>
            <a:off x="762000" y="44831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Prépare le terrain pour une certification sécurité ensuite (ex. CompTIA Security+).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D4C7F2C-E83C-E26D-088A-C0BBB0AE2FF9}"/>
              </a:ext>
            </a:extLst>
          </p:cNvPr>
          <p:cNvSpPr txBox="1"/>
          <p:nvPr/>
        </p:nvSpPr>
        <p:spPr>
          <a:xfrm>
            <a:off x="762000" y="5016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E8414E-38E7-9795-1442-8218019BD9B2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B5EDF71-B59E-1B99-FBDE-93156946A70F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1FCD78D-563B-7684-1311-CB7FC5FE8398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11 / 12</a:t>
            </a:r>
          </a:p>
        </p:txBody>
      </p:sp>
    </p:spTree>
    <p:extLst>
      <p:ext uri="{BB962C8B-B14F-4D97-AF65-F5344CB8AC3E}">
        <p14:creationId xmlns:p14="http://schemas.microsoft.com/office/powerpoint/2010/main" val="98866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EE92DD-C6BC-A911-BE27-9DBA046243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C00155-CC55-B27E-16A5-4C9D5B234E53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BEFC92-ABF0-8FC7-645F-864F4D446334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2834CC-BEDC-0005-5EDF-E0BBA1EB1818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Conclusion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82099-40E4-723A-6EF3-C7F9EF187C06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F1160B-3D05-3CE5-A5FB-9F284F7823D5}"/>
              </a:ext>
            </a:extLst>
          </p:cNvPr>
          <p:cNvSpPr txBox="1"/>
          <p:nvPr/>
        </p:nvSpPr>
        <p:spPr>
          <a:xfrm>
            <a:off x="9652000" y="381000"/>
            <a:ext cx="228600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FF2305-E58B-6CCF-1790-EF2B6C866A71}"/>
              </a:ext>
            </a:extLst>
          </p:cNvPr>
          <p:cNvSpPr txBox="1"/>
          <p:nvPr/>
        </p:nvSpPr>
        <p:spPr>
          <a:xfrm>
            <a:off x="762000" y="2349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Un parcours de certifications cohérent, centré sur la sécurité et le système.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004389-FA8D-D610-AAD7-3ED4646131A9}"/>
              </a:ext>
            </a:extLst>
          </p:cNvPr>
          <p:cNvSpPr txBox="1"/>
          <p:nvPr/>
        </p:nvSpPr>
        <p:spPr>
          <a:xfrm>
            <a:off x="762000" y="2882900"/>
            <a:ext cx="10668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Une démarche autonome, qui dépasse le programme du BTS SIO SISR.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E775B4-9A58-5BD2-967B-085717178AEF}"/>
              </a:ext>
            </a:extLst>
          </p:cNvPr>
          <p:cNvSpPr txBox="1"/>
          <p:nvPr/>
        </p:nvSpPr>
        <p:spPr>
          <a:xfrm>
            <a:off x="762000" y="34163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Des résultats concrets et vérifiables, reliés à mon projet professionnel.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FEBFFD-1DC0-0019-EEFC-9D7D02AEBD7C}"/>
              </a:ext>
            </a:extLst>
          </p:cNvPr>
          <p:cNvSpPr txBox="1"/>
          <p:nvPr/>
        </p:nvSpPr>
        <p:spPr>
          <a:xfrm>
            <a:off x="762000" y="39497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Une trajectoire claire : du socle découverte vers le CCNA et au-delà.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2D9623B-417B-096E-D5C6-1E56DA3C1F47}"/>
              </a:ext>
            </a:extLst>
          </p:cNvPr>
          <p:cNvSpPr txBox="1"/>
          <p:nvPr/>
        </p:nvSpPr>
        <p:spPr>
          <a:xfrm>
            <a:off x="762000" y="44831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3BB638-BAB6-17CE-BB02-9BCD32611233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2C282A-3964-64F0-4F02-F42D25168752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8173C9-6E79-46AA-A0F3-F2A2675CCF5D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12 / 12</a:t>
            </a:r>
          </a:p>
        </p:txBody>
      </p:sp>
    </p:spTree>
    <p:extLst>
      <p:ext uri="{BB962C8B-B14F-4D97-AF65-F5344CB8AC3E}">
        <p14:creationId xmlns:p14="http://schemas.microsoft.com/office/powerpoint/2010/main" val="414584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E76578-6250-12A9-3EAB-1E9E16FD6B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F0A882-D0C7-8054-5484-EB3AB4D9711C}"/>
              </a:ext>
            </a:extLst>
          </p:cNvPr>
          <p:cNvSpPr/>
          <p:nvPr/>
        </p:nvSpPr>
        <p:spPr>
          <a:xfrm>
            <a:off x="-1905000" y="2540000"/>
            <a:ext cx="8890000" cy="8890000"/>
          </a:xfrm>
          <a:prstGeom prst="rect">
            <a:avLst/>
          </a:prstGeom>
          <a:solidFill>
            <a:srgbClr val="6366F1">
              <a:alpha val="1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11C728-D7E9-9879-5CC0-26AF3CDD1967}"/>
              </a:ext>
            </a:extLst>
          </p:cNvPr>
          <p:cNvSpPr txBox="1"/>
          <p:nvPr/>
        </p:nvSpPr>
        <p:spPr>
          <a:xfrm>
            <a:off x="762000" y="2794000"/>
            <a:ext cx="10668000" cy="135421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8800" b="1">
                <a:solidFill>
                  <a:srgbClr val="F1F5F9"/>
                </a:solidFill>
                <a:latin typeface="Segoe UI" panose="020B0502040204020203" pitchFamily="34" charset="0"/>
              </a:rPr>
              <a:t>Merci.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BC91C-8D3B-5B2F-CE3B-0696FD74EEAE}"/>
              </a:ext>
            </a:extLst>
          </p:cNvPr>
          <p:cNvSpPr/>
          <p:nvPr/>
        </p:nvSpPr>
        <p:spPr>
          <a:xfrm>
            <a:off x="762000" y="4064000"/>
            <a:ext cx="1016000" cy="508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FF1D49-104D-C13F-C1A6-E851A7059A2B}"/>
              </a:ext>
            </a:extLst>
          </p:cNvPr>
          <p:cNvSpPr txBox="1"/>
          <p:nvPr/>
        </p:nvSpPr>
        <p:spPr>
          <a:xfrm>
            <a:off x="762000" y="4318000"/>
            <a:ext cx="106680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2000">
                <a:solidFill>
                  <a:srgbClr val="94A3B8"/>
                </a:solidFill>
                <a:latin typeface="Segoe UI" panose="020B0502040204020203" pitchFamily="34" charset="0"/>
              </a:rPr>
              <a:t>Parcours de certification complémentaire  —  EF3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4D1941-D7AE-934D-0066-D3AED6E9E13A}"/>
              </a:ext>
            </a:extLst>
          </p:cNvPr>
          <p:cNvSpPr txBox="1"/>
          <p:nvPr/>
        </p:nvSpPr>
        <p:spPr>
          <a:xfrm>
            <a:off x="762000" y="48260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600" b="1">
                <a:solidFill>
                  <a:srgbClr val="F1F5F9"/>
                </a:solidFill>
                <a:latin typeface="Segoe UI" panose="020B0502040204020203" pitchFamily="34" charset="0"/>
              </a:rPr>
              <a:t>Lucas Lopes Da Silva  ·  BTS SIO SISR</a:t>
            </a:r>
            <a:endParaRPr lang="fr-FR" sz="1600" b="1">
              <a:solidFill>
                <a:srgbClr val="F1F5F9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321510-CA05-CCD0-F7A0-F0AFE1F6BC14}"/>
              </a:ext>
            </a:extLst>
          </p:cNvPr>
          <p:cNvSpPr txBox="1"/>
          <p:nvPr/>
        </p:nvSpPr>
        <p:spPr>
          <a:xfrm>
            <a:off x="762000" y="5207000"/>
            <a:ext cx="1066800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>
                <a:solidFill>
                  <a:srgbClr val="38BDF8"/>
                </a:solidFill>
                <a:latin typeface="Segoe UI" panose="020B0502040204020203" pitchFamily="34" charset="0"/>
              </a:rPr>
              <a:t>portfolio.kairrin.net</a:t>
            </a:r>
          </a:p>
        </p:txBody>
      </p:sp>
    </p:spTree>
    <p:extLst>
      <p:ext uri="{BB962C8B-B14F-4D97-AF65-F5344CB8AC3E}">
        <p14:creationId xmlns:p14="http://schemas.microsoft.com/office/powerpoint/2010/main" val="267609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D2B30-040F-99E5-E459-6161B0D646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2AB24A-A808-519F-29F0-C258D0105B35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A9BCB5-F0CB-8A55-B661-A27A4869FEA7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416E54-0BE7-458D-7704-3DB0F053483B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Sommaire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F4303B-02C7-0730-A013-9CF550DA3087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9728E4-17C0-7C5A-8E73-7A6ED04F15A9}"/>
              </a:ext>
            </a:extLst>
          </p:cNvPr>
          <p:cNvSpPr txBox="1"/>
          <p:nvPr/>
        </p:nvSpPr>
        <p:spPr>
          <a:xfrm>
            <a:off x="762000" y="20955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3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300">
                <a:solidFill>
                  <a:srgbClr val="F1F5F9"/>
                </a:solidFill>
                <a:latin typeface="Segoe UI" panose="020B0502040204020203" pitchFamily="34" charset="0"/>
              </a:rPr>
              <a:t>  Mon besoin et mon projet professionnel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AF3D4F-F764-E43A-8481-267BDEE12114}"/>
              </a:ext>
            </a:extLst>
          </p:cNvPr>
          <p:cNvSpPr txBox="1"/>
          <p:nvPr/>
        </p:nvSpPr>
        <p:spPr>
          <a:xfrm>
            <a:off x="762000" y="24511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3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300">
                <a:solidFill>
                  <a:srgbClr val="F1F5F9"/>
                </a:solidFill>
                <a:latin typeface="Segoe UI" panose="020B0502040204020203" pitchFamily="34" charset="0"/>
              </a:rPr>
              <a:t>  L'offre de certification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820DFF-539A-9694-D76A-BDC456E5C2B3}"/>
              </a:ext>
            </a:extLst>
          </p:cNvPr>
          <p:cNvSpPr txBox="1"/>
          <p:nvPr/>
        </p:nvSpPr>
        <p:spPr>
          <a:xfrm>
            <a:off x="762000" y="28067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3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300">
                <a:solidFill>
                  <a:srgbClr val="F1F5F9"/>
                </a:solidFill>
                <a:latin typeface="Segoe UI" panose="020B0502040204020203" pitchFamily="34" charset="0"/>
              </a:rPr>
              <a:t>  Mes quatre certifications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7AAEB7-66AC-896F-3E7D-BAC1837B2C9A}"/>
              </a:ext>
            </a:extLst>
          </p:cNvPr>
          <p:cNvSpPr txBox="1"/>
          <p:nvPr/>
        </p:nvSpPr>
        <p:spPr>
          <a:xfrm>
            <a:off x="762000" y="31623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3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300">
                <a:solidFill>
                  <a:srgbClr val="F1F5F9"/>
                </a:solidFill>
                <a:latin typeface="Segoe UI" panose="020B0502040204020203" pitchFamily="34" charset="0"/>
              </a:rPr>
              <a:t>  Ma démarche de préparation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5FC3F8-B49C-1B83-A1DD-7508FD3B64C4}"/>
              </a:ext>
            </a:extLst>
          </p:cNvPr>
          <p:cNvSpPr txBox="1"/>
          <p:nvPr/>
        </p:nvSpPr>
        <p:spPr>
          <a:xfrm>
            <a:off x="762000" y="35179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3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300">
                <a:solidFill>
                  <a:srgbClr val="F1F5F9"/>
                </a:solidFill>
                <a:latin typeface="Segoe UI" panose="020B0502040204020203" pitchFamily="34" charset="0"/>
              </a:rPr>
              <a:t>  Les résultats obtenus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49F8BD-DA3B-AD29-220A-37D200E17C46}"/>
              </a:ext>
            </a:extLst>
          </p:cNvPr>
          <p:cNvSpPr txBox="1"/>
          <p:nvPr/>
        </p:nvSpPr>
        <p:spPr>
          <a:xfrm>
            <a:off x="762000" y="38735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3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300">
                <a:solidFill>
                  <a:srgbClr val="F1F5F9"/>
                </a:solidFill>
                <a:latin typeface="Segoe UI" panose="020B0502040204020203" pitchFamily="34" charset="0"/>
              </a:rPr>
              <a:t>  La suite : le CCNA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57CFC10-A446-9F65-32AD-442AE12546AF}"/>
              </a:ext>
            </a:extLst>
          </p:cNvPr>
          <p:cNvSpPr txBox="1"/>
          <p:nvPr/>
        </p:nvSpPr>
        <p:spPr>
          <a:xfrm>
            <a:off x="762000" y="42291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3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300">
                <a:solidFill>
                  <a:srgbClr val="F1F5F9"/>
                </a:solidFill>
                <a:latin typeface="Segoe UI" panose="020B0502040204020203" pitchFamily="34" charset="0"/>
              </a:rPr>
              <a:t>  Conclusion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F4F3C7-78A7-1AC2-7638-4C85A197165D}"/>
              </a:ext>
            </a:extLst>
          </p:cNvPr>
          <p:cNvSpPr txBox="1"/>
          <p:nvPr/>
        </p:nvSpPr>
        <p:spPr>
          <a:xfrm>
            <a:off x="762000" y="45847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D057B4-1194-4AFA-AE54-C42137DD9169}"/>
              </a:ext>
            </a:extLst>
          </p:cNvPr>
          <p:cNvSpPr txBox="1"/>
          <p:nvPr/>
        </p:nvSpPr>
        <p:spPr>
          <a:xfrm>
            <a:off x="762000" y="49403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5274FF-54F0-F9FE-B2EF-9510400B8205}"/>
              </a:ext>
            </a:extLst>
          </p:cNvPr>
          <p:cNvSpPr txBox="1"/>
          <p:nvPr/>
        </p:nvSpPr>
        <p:spPr>
          <a:xfrm>
            <a:off x="762000" y="52959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3AA2CA-EEC7-3850-2EC6-E740D27DA92D}"/>
              </a:ext>
            </a:extLst>
          </p:cNvPr>
          <p:cNvSpPr txBox="1"/>
          <p:nvPr/>
        </p:nvSpPr>
        <p:spPr>
          <a:xfrm>
            <a:off x="762000" y="56515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CFCC71E-84DE-888B-C18C-85E04F5BAD20}"/>
              </a:ext>
            </a:extLst>
          </p:cNvPr>
          <p:cNvSpPr txBox="1"/>
          <p:nvPr/>
        </p:nvSpPr>
        <p:spPr>
          <a:xfrm>
            <a:off x="762000" y="6007100"/>
            <a:ext cx="10668000" cy="2077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5E95F8-443A-A857-827B-CA3C98C3F8E6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630459-8722-BB33-3CFD-5314C57F5506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800A77-443F-FCB0-13EE-FA89D22164E5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01 / 12</a:t>
            </a:r>
          </a:p>
        </p:txBody>
      </p:sp>
    </p:spTree>
    <p:extLst>
      <p:ext uri="{BB962C8B-B14F-4D97-AF65-F5344CB8AC3E}">
        <p14:creationId xmlns:p14="http://schemas.microsoft.com/office/powerpoint/2010/main" val="244921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32F0C6-0FFB-A47F-38C0-B42335C041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063C78-B8E3-D357-14B4-43705F874634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D77B7B-7D84-32DD-87C5-2B6487A76B5E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BC8200B-EE8D-224C-5A7C-CD285E396E07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Mon besoin et mon projet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2BAF7-7897-3828-05C6-DF9B0F0ABD7F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1CED43-0B60-0771-7313-C0FBB5516082}"/>
              </a:ext>
            </a:extLst>
          </p:cNvPr>
          <p:cNvSpPr txBox="1"/>
          <p:nvPr/>
        </p:nvSpPr>
        <p:spPr>
          <a:xfrm>
            <a:off x="9652000" y="381000"/>
            <a:ext cx="228600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FF5DE2-5EDD-1277-2907-95D0AC54794E}"/>
              </a:ext>
            </a:extLst>
          </p:cNvPr>
          <p:cNvSpPr txBox="1"/>
          <p:nvPr/>
        </p:nvSpPr>
        <p:spPr>
          <a:xfrm>
            <a:off x="762000" y="2349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Je vise une école d'ingénieur après le BTS, en administration systèmes et réseaux ou en cybersécurité.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E33A69-0B1A-5EA7-1CD8-C5DDDED4113F}"/>
              </a:ext>
            </a:extLst>
          </p:cNvPr>
          <p:cNvSpPr txBox="1"/>
          <p:nvPr/>
        </p:nvSpPr>
        <p:spPr>
          <a:xfrm>
            <a:off x="762000" y="28829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Le programme du BTS SIO SISR pose les bases, mais survole la sécurité et l'administration Linux.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69F008-370D-CABD-8FE1-FA199D03C986}"/>
              </a:ext>
            </a:extLst>
          </p:cNvPr>
          <p:cNvSpPr txBox="1"/>
          <p:nvPr/>
        </p:nvSpPr>
        <p:spPr>
          <a:xfrm>
            <a:off x="762000" y="34163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J'ai voulu certifier des compétences complémentaires pour me différencier.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45693F-5FBD-E76D-97AE-DD510E4346F4}"/>
              </a:ext>
            </a:extLst>
          </p:cNvPr>
          <p:cNvSpPr txBox="1"/>
          <p:nvPr/>
        </p:nvSpPr>
        <p:spPr>
          <a:xfrm>
            <a:off x="762000" y="39497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Objectif : prouver une démarche active et autonome, valorisable en entretien d'admission.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607641-6962-5756-1D51-68621E22C566}"/>
              </a:ext>
            </a:extLst>
          </p:cNvPr>
          <p:cNvSpPr txBox="1"/>
          <p:nvPr/>
        </p:nvSpPr>
        <p:spPr>
          <a:xfrm>
            <a:off x="762000" y="44831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Fil rouge choisi : cybersécurité et administration système.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EE3ACC-683A-5214-FEF6-E8B6E24F1B95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3FBA0B8-6E31-B476-0D6B-EB8FAB840063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DC07A02-21D7-F644-38AF-28622FBABC13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02 / 12</a:t>
            </a:r>
          </a:p>
        </p:txBody>
      </p:sp>
    </p:spTree>
    <p:extLst>
      <p:ext uri="{BB962C8B-B14F-4D97-AF65-F5344CB8AC3E}">
        <p14:creationId xmlns:p14="http://schemas.microsoft.com/office/powerpoint/2010/main" val="129943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3D2B85-4BF3-53E9-879B-673FA8BB7C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5C6463-8079-A8E1-9A92-A7DC9E744613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D3EF11-7399-ED63-A7DE-482A05D64CBD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7D2672-E282-5124-2ABC-2FD826E3254A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L'offre de certification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E2497-47CA-AB6D-8447-D9D7FCFBC4D0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7E2B68-4650-3D7C-9C85-5FA400FCE0D0}"/>
              </a:ext>
            </a:extLst>
          </p:cNvPr>
          <p:cNvSpPr txBox="1"/>
          <p:nvPr/>
        </p:nvSpPr>
        <p:spPr>
          <a:xfrm>
            <a:off x="9652000" y="381000"/>
            <a:ext cx="228600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E399FF-62F0-93EE-A0B0-73ABD1C7C031}"/>
              </a:ext>
            </a:extLst>
          </p:cNvPr>
          <p:cNvSpPr txBox="1"/>
          <p:nvPr/>
        </p:nvSpPr>
        <p:spPr>
          <a:xfrm>
            <a:off x="762000" y="2349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Cisco Networking Academy (NetAcad) : parcours gratuits, progressifs, reconnus dans le réseau.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FF5D54-D1C1-6735-6C22-A2787F5F3372}"/>
              </a:ext>
            </a:extLst>
          </p:cNvPr>
          <p:cNvSpPr txBox="1"/>
          <p:nvPr/>
        </p:nvSpPr>
        <p:spPr>
          <a:xfrm>
            <a:off x="762000" y="28829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ANSSI / SecNumacadémie : référence étatique française, gage de sérieux en France.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4B9319-687E-D686-C1FA-D58919A246E0}"/>
              </a:ext>
            </a:extLst>
          </p:cNvPr>
          <p:cNvSpPr txBox="1"/>
          <p:nvPr/>
        </p:nvSpPr>
        <p:spPr>
          <a:xfrm>
            <a:off x="762000" y="34163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Certifications professionnelles payantes repérées : CCNA (Cisco), CompTIA Security+.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9291D1-4AE3-4D67-5B65-7DEBEAFCCDE1}"/>
              </a:ext>
            </a:extLst>
          </p:cNvPr>
          <p:cNvSpPr txBox="1"/>
          <p:nvPr/>
        </p:nvSpPr>
        <p:spPr>
          <a:xfrm>
            <a:off x="762000" y="39497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Mon positionnement : un socle de découverte, avant les certifications professionnelles.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C10A4C2-B706-0B4D-A690-DA3FF80925D0}"/>
              </a:ext>
            </a:extLst>
          </p:cNvPr>
          <p:cNvSpPr txBox="1"/>
          <p:nvPr/>
        </p:nvSpPr>
        <p:spPr>
          <a:xfrm>
            <a:off x="762000" y="44831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600" b="1">
                <a:solidFill>
                  <a:srgbClr val="38BDF8"/>
                </a:solidFill>
                <a:latin typeface="Segoe UI" panose="020B0502040204020203" pitchFamily="34" charset="0"/>
              </a:rPr>
              <a:t>▸ </a:t>
            </a:r>
            <a:r>
              <a:rPr lang="fr-FR" sz="1600">
                <a:solidFill>
                  <a:srgbClr val="F1F5F9"/>
                </a:solidFill>
                <a:latin typeface="Segoe UI" panose="020B0502040204020203" pitchFamily="34" charset="0"/>
              </a:rPr>
              <a:t>  Choix guidé par le coût, la reconnaissance et la cohérence avec mon projet.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ADC6D-79B8-636B-3C3F-FFC7EDB13ABE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F48165-ACB9-9EEB-167D-B37C4591D0FB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369348-B3E7-5BDA-3DF1-3B8B2CFBBB8A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03 / 12</a:t>
            </a:r>
          </a:p>
        </p:txBody>
      </p:sp>
    </p:spTree>
    <p:extLst>
      <p:ext uri="{BB962C8B-B14F-4D97-AF65-F5344CB8AC3E}">
        <p14:creationId xmlns:p14="http://schemas.microsoft.com/office/powerpoint/2010/main" val="302949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459290-68CF-D931-8464-0B2BA51BFC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46B83-CAC9-F45A-6C78-9CCF6BD8DBEA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DBC026-D8CD-0299-4CE8-F639FD46DC31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C9FB91-642C-D9CD-0E82-3B977C7F210C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Mes quatre certifications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B6E31-49F4-D50F-6696-D33DC2022BD8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585EE70-22F5-5903-D7B1-834FC495C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82404"/>
              </p:ext>
            </p:extLst>
          </p:nvPr>
        </p:nvGraphicFramePr>
        <p:xfrm>
          <a:off x="762000" y="2222500"/>
          <a:ext cx="10668000" cy="290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4727352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982878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0894569"/>
                    </a:ext>
                  </a:extLst>
                </a:gridCol>
              </a:tblGrid>
              <a:tr h="580571"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rgbClr val="0F172A"/>
                          </a:solidFill>
                          <a:latin typeface="Segoe UI" panose="020B0502040204020203" pitchFamily="34" charset="0"/>
                        </a:rPr>
                        <a:t>Certification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38100" cmpd="sng">
                      <a:solidFill>
                        <a:srgbClr val="0F172A"/>
                      </a:solidFill>
                    </a:lnB>
                    <a:solidFill>
                      <a:srgbClr val="38BD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rgbClr val="0F172A"/>
                          </a:solidFill>
                          <a:latin typeface="Segoe UI" panose="020B0502040204020203" pitchFamily="34" charset="0"/>
                        </a:rPr>
                        <a:t>Organisme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38100" cmpd="sng">
                      <a:solidFill>
                        <a:srgbClr val="0F172A"/>
                      </a:solidFill>
                    </a:lnB>
                    <a:solidFill>
                      <a:srgbClr val="38BD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rgbClr val="0F172A"/>
                          </a:solidFill>
                          <a:latin typeface="Segoe UI" panose="020B0502040204020203" pitchFamily="34" charset="0"/>
                        </a:rPr>
                        <a:t>Apport pour mon projet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38100" cmpd="sng">
                      <a:solidFill>
                        <a:srgbClr val="0F172A"/>
                      </a:solidFill>
                    </a:lnB>
                    <a:solidFill>
                      <a:srgbClr val="38B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213"/>
                  </a:ext>
                </a:extLst>
              </a:tr>
              <a:tr h="580571">
                <a:tc>
                  <a:txBody>
                    <a:bodyPr/>
                    <a:lstStyle/>
                    <a:p>
                      <a:r>
                        <a:rPr lang="fr-FR" sz="1300" b="1">
                          <a:solidFill>
                            <a:srgbClr val="F1F5F9"/>
                          </a:solidFill>
                          <a:latin typeface="Segoe UI" panose="020B0502040204020203" pitchFamily="34" charset="0"/>
                        </a:rPr>
                        <a:t>Introduction to Cybersecurity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381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72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>
                          <a:solidFill>
                            <a:srgbClr val="94A3B8"/>
                          </a:solidFill>
                          <a:latin typeface="Segoe UI" panose="020B0502040204020203" pitchFamily="34" charset="0"/>
                        </a:rPr>
                        <a:t>Cisco NetAcad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381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72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>
                          <a:solidFill>
                            <a:srgbClr val="94A3B8"/>
                          </a:solidFill>
                          <a:latin typeface="Segoe UI" panose="020B0502040204020203" pitchFamily="34" charset="0"/>
                        </a:rPr>
                        <a:t>Panorama des menaces et des défenses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381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72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928087"/>
                  </a:ext>
                </a:extLst>
              </a:tr>
              <a:tr h="580571">
                <a:tc>
                  <a:txBody>
                    <a:bodyPr/>
                    <a:lstStyle/>
                    <a:p>
                      <a:r>
                        <a:rPr lang="fr-FR" sz="1300" b="1">
                          <a:solidFill>
                            <a:srgbClr val="F1F5F9"/>
                          </a:solidFill>
                          <a:latin typeface="Segoe UI" panose="020B0502040204020203" pitchFamily="34" charset="0"/>
                        </a:rPr>
                        <a:t>Endpoint Security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>
                          <a:solidFill>
                            <a:srgbClr val="94A3B8"/>
                          </a:solidFill>
                          <a:latin typeface="Segoe UI" panose="020B0502040204020203" pitchFamily="34" charset="0"/>
                        </a:rPr>
                        <a:t>Cisco NetAcad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>
                          <a:solidFill>
                            <a:srgbClr val="94A3B8"/>
                          </a:solidFill>
                          <a:latin typeface="Segoe UI" panose="020B0502040204020203" pitchFamily="34" charset="0"/>
                        </a:rPr>
                        <a:t>Sécuriser et durcir les postes de travail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E2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28536"/>
                  </a:ext>
                </a:extLst>
              </a:tr>
              <a:tr h="580571">
                <a:tc>
                  <a:txBody>
                    <a:bodyPr/>
                    <a:lstStyle/>
                    <a:p>
                      <a:r>
                        <a:rPr lang="fr-FR" sz="1300" b="1">
                          <a:solidFill>
                            <a:srgbClr val="F1F5F9"/>
                          </a:solidFill>
                          <a:latin typeface="Segoe UI" panose="020B0502040204020203" pitchFamily="34" charset="0"/>
                        </a:rPr>
                        <a:t>Linux Unhatched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72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>
                          <a:solidFill>
                            <a:srgbClr val="94A3B8"/>
                          </a:solidFill>
                          <a:latin typeface="Segoe UI" panose="020B0502040204020203" pitchFamily="34" charset="0"/>
                        </a:rPr>
                        <a:t>Cisco NetAcad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72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>
                          <a:solidFill>
                            <a:srgbClr val="94A3B8"/>
                          </a:solidFill>
                          <a:latin typeface="Segoe UI" panose="020B0502040204020203" pitchFamily="34" charset="0"/>
                        </a:rPr>
                        <a:t>Bases de l'administration Linux en ligne de commande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72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491217"/>
                  </a:ext>
                </a:extLst>
              </a:tr>
              <a:tr h="580571">
                <a:tc>
                  <a:txBody>
                    <a:bodyPr/>
                    <a:lstStyle/>
                    <a:p>
                      <a:r>
                        <a:rPr lang="fr-FR" sz="1300" b="1">
                          <a:solidFill>
                            <a:srgbClr val="F1F5F9"/>
                          </a:solidFill>
                          <a:latin typeface="Segoe UI" panose="020B0502040204020203" pitchFamily="34" charset="0"/>
                        </a:rPr>
                        <a:t>MOOC SecNumacadémie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>
                          <a:solidFill>
                            <a:srgbClr val="94A3B8"/>
                          </a:solidFill>
                          <a:latin typeface="Segoe UI" panose="020B0502040204020203" pitchFamily="34" charset="0"/>
                        </a:rPr>
                        <a:t>ANSSI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>
                          <a:solidFill>
                            <a:srgbClr val="94A3B8"/>
                          </a:solidFill>
                          <a:latin typeface="Segoe UI" panose="020B0502040204020203" pitchFamily="34" charset="0"/>
                        </a:rPr>
                        <a:t>Authentification, sécurité Internet, poste de travail</a:t>
                      </a:r>
                    </a:p>
                  </a:txBody>
                  <a:tcPr>
                    <a:lnL w="12700" cmpd="sng">
                      <a:solidFill>
                        <a:srgbClr val="0F172A"/>
                      </a:solidFill>
                    </a:lnL>
                    <a:lnR w="12700" cmpd="sng">
                      <a:solidFill>
                        <a:srgbClr val="0F172A"/>
                      </a:solidFill>
                    </a:lnR>
                    <a:lnT w="12700" cmpd="sng">
                      <a:solidFill>
                        <a:srgbClr val="0F172A"/>
                      </a:solidFill>
                    </a:lnT>
                    <a:lnB w="12700" cmpd="sng">
                      <a:solidFill>
                        <a:srgbClr val="0F172A"/>
                      </a:solidFill>
                    </a:lnB>
                    <a:solidFill>
                      <a:srgbClr val="1E2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030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B584052-88F5-C2DE-9624-D02EFC120A6E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990EB5-B859-A6B9-AC81-649B7D529BF0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6129650-B0DB-F071-889E-D9A344525444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04 / 12</a:t>
            </a:r>
          </a:p>
        </p:txBody>
      </p:sp>
    </p:spTree>
    <p:extLst>
      <p:ext uri="{BB962C8B-B14F-4D97-AF65-F5344CB8AC3E}">
        <p14:creationId xmlns:p14="http://schemas.microsoft.com/office/powerpoint/2010/main" val="370960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492CE4-3051-C62D-59A3-E1E11A5D8A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294A5-EBAF-9DA3-61F3-8F37C82D20C2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2BB997-AF65-9FC5-2817-709D88394DF1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  ·  CERTIFICAT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0005D1-3378-D9C5-D6C7-D04127F59FEA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Introduction to Cybersecurity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C0152-26FF-28F7-B2F9-DAC7C9F7BBDA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D58508-960C-4958-479C-323453E61665}"/>
              </a:ext>
            </a:extLst>
          </p:cNvPr>
          <p:cNvSpPr txBox="1"/>
          <p:nvPr/>
        </p:nvSpPr>
        <p:spPr>
          <a:xfrm>
            <a:off x="9652000" y="381000"/>
            <a:ext cx="228600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52E97B-A337-3536-2B43-9092DDA434C0}"/>
              </a:ext>
            </a:extLst>
          </p:cNvPr>
          <p:cNvSpPr txBox="1"/>
          <p:nvPr/>
        </p:nvSpPr>
        <p:spPr>
          <a:xfrm>
            <a:off x="762000" y="2349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CF3360-7567-2143-E41A-6152EAAF6B19}"/>
              </a:ext>
            </a:extLst>
          </p:cNvPr>
          <p:cNvSpPr txBox="1"/>
          <p:nvPr/>
        </p:nvSpPr>
        <p:spPr>
          <a:xfrm>
            <a:off x="762000" y="28829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988526-3143-86C3-9953-358A5DA7B668}"/>
              </a:ext>
            </a:extLst>
          </p:cNvPr>
          <p:cNvSpPr txBox="1"/>
          <p:nvPr/>
        </p:nvSpPr>
        <p:spPr>
          <a:xfrm>
            <a:off x="762000" y="34163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E92165-192C-710F-C145-7B9AFC7C38BB}"/>
              </a:ext>
            </a:extLst>
          </p:cNvPr>
          <p:cNvSpPr txBox="1"/>
          <p:nvPr/>
        </p:nvSpPr>
        <p:spPr>
          <a:xfrm>
            <a:off x="762000" y="39497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FB5D4E7-DBEC-1B87-AD3F-D867C654C4A5}"/>
              </a:ext>
            </a:extLst>
          </p:cNvPr>
          <p:cNvSpPr txBox="1"/>
          <p:nvPr/>
        </p:nvSpPr>
        <p:spPr>
          <a:xfrm>
            <a:off x="762000" y="44831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93601F8-5263-0345-8494-502FBEBD7C6B}"/>
              </a:ext>
            </a:extLst>
          </p:cNvPr>
          <p:cNvSpPr txBox="1"/>
          <p:nvPr/>
        </p:nvSpPr>
        <p:spPr>
          <a:xfrm>
            <a:off x="762000" y="5016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1DCA46-A7C8-D1DB-C908-AEAF0375E811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2062BE-2D08-D14E-DF8A-16BE03D75E70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15AE05A-2F3C-F81D-BEA3-0D532F20930A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05 / 12</a:t>
            </a:r>
          </a:p>
        </p:txBody>
      </p:sp>
      <p:pic>
        <p:nvPicPr>
          <p:cNvPr id="17" name="Picture 16" descr="certimg_introcyber_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76" y="1920240"/>
            <a:ext cx="658104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8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30F5F-9BCD-F896-ABDD-FC85B8BEA4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15E916-9AC8-D23B-1418-D242493C9F16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4B64B0-4A8C-5A49-2028-788C932B4733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  ·  CERTIFICAT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CE81F5-00B9-EF92-E3D5-87136F1E2BDE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Endpoint Security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062CA-F040-4029-CE9C-9A72DD078DB6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14EE1E-BE6C-EE04-ADCE-B9790938EE4E}"/>
              </a:ext>
            </a:extLst>
          </p:cNvPr>
          <p:cNvSpPr txBox="1"/>
          <p:nvPr/>
        </p:nvSpPr>
        <p:spPr>
          <a:xfrm>
            <a:off x="9652000" y="381000"/>
            <a:ext cx="228600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DBBC85-4BEE-8E6D-2D76-697A9465B589}"/>
              </a:ext>
            </a:extLst>
          </p:cNvPr>
          <p:cNvSpPr txBox="1"/>
          <p:nvPr/>
        </p:nvSpPr>
        <p:spPr>
          <a:xfrm>
            <a:off x="762000" y="2349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11281E-144D-F196-B7AF-E33A3F68CFC5}"/>
              </a:ext>
            </a:extLst>
          </p:cNvPr>
          <p:cNvSpPr txBox="1"/>
          <p:nvPr/>
        </p:nvSpPr>
        <p:spPr>
          <a:xfrm>
            <a:off x="762000" y="28829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804D1A-24DE-C885-060D-3BF2EDB116EC}"/>
              </a:ext>
            </a:extLst>
          </p:cNvPr>
          <p:cNvSpPr txBox="1"/>
          <p:nvPr/>
        </p:nvSpPr>
        <p:spPr>
          <a:xfrm>
            <a:off x="762000" y="34163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9D3286-C6CA-749E-69B6-0A88BB821CD6}"/>
              </a:ext>
            </a:extLst>
          </p:cNvPr>
          <p:cNvSpPr txBox="1"/>
          <p:nvPr/>
        </p:nvSpPr>
        <p:spPr>
          <a:xfrm>
            <a:off x="762000" y="39497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9BF2BAF-7481-5615-6068-B2F08026DFE8}"/>
              </a:ext>
            </a:extLst>
          </p:cNvPr>
          <p:cNvSpPr txBox="1"/>
          <p:nvPr/>
        </p:nvSpPr>
        <p:spPr>
          <a:xfrm>
            <a:off x="762000" y="44831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12FBA-9B88-ECE7-E16E-FF40B2F7D12E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9A2B0B-0456-8DEF-F0A1-D8D1182384B2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B6CA7B5-FE98-EAEC-6F3D-CB6360EF4FBC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06 / 12</a:t>
            </a:r>
          </a:p>
        </p:txBody>
      </p:sp>
      <p:pic>
        <p:nvPicPr>
          <p:cNvPr id="16" name="Picture 15" descr="certimg_endpoint_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76" y="1920240"/>
            <a:ext cx="658104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2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13F0CB-21D6-7E24-271E-B1F2630523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44714-35BD-59F1-19EA-4E2BCAF7169A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96B556-C408-9114-388D-B875A07E2577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  ·  CERTIFICAT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A0CE5C-2D8B-D05E-A37E-AB53EDE34D27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Linux Unhatched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A23E7-6468-886F-944A-03ADD683F902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E730CB-E3FE-004E-415F-EFD5A9B4A6C2}"/>
              </a:ext>
            </a:extLst>
          </p:cNvPr>
          <p:cNvSpPr txBox="1"/>
          <p:nvPr/>
        </p:nvSpPr>
        <p:spPr>
          <a:xfrm>
            <a:off x="9652000" y="381000"/>
            <a:ext cx="228600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C2EC0B-F4FE-298D-6942-69452D2C1E70}"/>
              </a:ext>
            </a:extLst>
          </p:cNvPr>
          <p:cNvSpPr txBox="1"/>
          <p:nvPr/>
        </p:nvSpPr>
        <p:spPr>
          <a:xfrm>
            <a:off x="762000" y="2349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0F54D3-2630-6617-0BC3-2653FB0419B1}"/>
              </a:ext>
            </a:extLst>
          </p:cNvPr>
          <p:cNvSpPr txBox="1"/>
          <p:nvPr/>
        </p:nvSpPr>
        <p:spPr>
          <a:xfrm>
            <a:off x="762000" y="28829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4AF0E4-9070-B4C7-BA74-86FBC929CBDD}"/>
              </a:ext>
            </a:extLst>
          </p:cNvPr>
          <p:cNvSpPr txBox="1"/>
          <p:nvPr/>
        </p:nvSpPr>
        <p:spPr>
          <a:xfrm>
            <a:off x="762000" y="34163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CF8BA9-9785-8DCD-0FCD-7A74F0A50163}"/>
              </a:ext>
            </a:extLst>
          </p:cNvPr>
          <p:cNvSpPr txBox="1"/>
          <p:nvPr/>
        </p:nvSpPr>
        <p:spPr>
          <a:xfrm>
            <a:off x="762000" y="39497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291FAAE-A9E0-6BD0-480A-1F857214B8F3}"/>
              </a:ext>
            </a:extLst>
          </p:cNvPr>
          <p:cNvSpPr txBox="1"/>
          <p:nvPr/>
        </p:nvSpPr>
        <p:spPr>
          <a:xfrm>
            <a:off x="762000" y="44831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28EA16-9A9D-F2BB-3F6E-8F119F7314F9}"/>
              </a:ext>
            </a:extLst>
          </p:cNvPr>
          <p:cNvSpPr txBox="1"/>
          <p:nvPr/>
        </p:nvSpPr>
        <p:spPr>
          <a:xfrm>
            <a:off x="762000" y="5016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7BA21B-812F-C51C-A16F-FF51C064F16C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60BB8EB-CE04-074B-265D-6B8696FF5E05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B03C1F-7E16-D6A3-29A1-2C7A6BFDC9D0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07 / 12</a:t>
            </a:r>
          </a:p>
        </p:txBody>
      </p:sp>
      <p:pic>
        <p:nvPicPr>
          <p:cNvPr id="17" name="Picture 16" descr="certimg_linux_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76" y="1920240"/>
            <a:ext cx="658104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7094C-E0E4-C6AD-E7A6-94DBE51D65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2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4FFA0-CA19-C56C-8EF9-A200F0D443F3}"/>
              </a:ext>
            </a:extLst>
          </p:cNvPr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FE509FA-0B60-8DCD-E2F6-BF3F7EE764CF}"/>
              </a:ext>
            </a:extLst>
          </p:cNvPr>
          <p:cNvSpPr txBox="1"/>
          <p:nvPr/>
        </p:nvSpPr>
        <p:spPr>
          <a:xfrm>
            <a:off x="762000" y="635000"/>
            <a:ext cx="762000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100" b="1">
                <a:solidFill>
                  <a:srgbClr val="38BDF8"/>
                </a:solidFill>
                <a:latin typeface="Segoe UI" panose="020B0502040204020203" pitchFamily="34" charset="0"/>
              </a:rPr>
              <a:t>PARCOURS EF3  ·  CERTIFICAT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EAF8A4-2B51-A6B5-EE27-3B332485181C}"/>
              </a:ext>
            </a:extLst>
          </p:cNvPr>
          <p:cNvSpPr txBox="1"/>
          <p:nvPr/>
        </p:nvSpPr>
        <p:spPr>
          <a:xfrm>
            <a:off x="762000" y="889000"/>
            <a:ext cx="96520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3200" b="1">
                <a:solidFill>
                  <a:srgbClr val="F1F5F9"/>
                </a:solidFill>
                <a:latin typeface="Segoe UI" panose="020B0502040204020203" pitchFamily="34" charset="0"/>
              </a:rPr>
              <a:t>MOOC SecNumacadémie (ANSSI)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FB527-CE5E-84B5-2F06-11E76C953473}"/>
              </a:ext>
            </a:extLst>
          </p:cNvPr>
          <p:cNvSpPr/>
          <p:nvPr/>
        </p:nvSpPr>
        <p:spPr>
          <a:xfrm>
            <a:off x="762000" y="1778000"/>
            <a:ext cx="762000" cy="381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4809AD-9832-3D12-7804-ACBFB3FCB1F0}"/>
              </a:ext>
            </a:extLst>
          </p:cNvPr>
          <p:cNvSpPr txBox="1"/>
          <p:nvPr/>
        </p:nvSpPr>
        <p:spPr>
          <a:xfrm>
            <a:off x="9652000" y="381000"/>
            <a:ext cx="2286000" cy="16927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7D3705-38F6-E0CB-E282-7517872EFBA5}"/>
              </a:ext>
            </a:extLst>
          </p:cNvPr>
          <p:cNvSpPr txBox="1"/>
          <p:nvPr/>
        </p:nvSpPr>
        <p:spPr>
          <a:xfrm>
            <a:off x="762000" y="23495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93D1DD-772F-7F3B-38E3-3246CA16CD26}"/>
              </a:ext>
            </a:extLst>
          </p:cNvPr>
          <p:cNvSpPr txBox="1"/>
          <p:nvPr/>
        </p:nvSpPr>
        <p:spPr>
          <a:xfrm>
            <a:off x="762000" y="28829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4B5D57-D148-8A0E-8B7A-A9DE2D5D240B}"/>
              </a:ext>
            </a:extLst>
          </p:cNvPr>
          <p:cNvSpPr txBox="1"/>
          <p:nvPr/>
        </p:nvSpPr>
        <p:spPr>
          <a:xfrm>
            <a:off x="762000" y="34163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213A5B-3204-22FE-0571-5CAAD77DA09F}"/>
              </a:ext>
            </a:extLst>
          </p:cNvPr>
          <p:cNvSpPr txBox="1"/>
          <p:nvPr/>
        </p:nvSpPr>
        <p:spPr>
          <a:xfrm>
            <a:off x="762000" y="39497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1442D0-53CC-1926-DC92-9EEA75E37B50}"/>
              </a:ext>
            </a:extLst>
          </p:cNvPr>
          <p:cNvSpPr txBox="1"/>
          <p:nvPr/>
        </p:nvSpPr>
        <p:spPr>
          <a:xfrm>
            <a:off x="762000" y="4483100"/>
            <a:ext cx="10668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93F0C-BE13-350A-F5CD-063F68D7E92C}"/>
              </a:ext>
            </a:extLst>
          </p:cNvPr>
          <p:cNvSpPr/>
          <p:nvPr/>
        </p:nvSpPr>
        <p:spPr>
          <a:xfrm>
            <a:off x="762000" y="6451600"/>
            <a:ext cx="304800" cy="25400"/>
          </a:xfrm>
          <a:prstGeom prst="rect">
            <a:avLst/>
          </a:prstGeom>
          <a:solidFill>
            <a:srgbClr val="38BD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184225-9A9D-2E2F-7840-7A53DA005983}"/>
              </a:ext>
            </a:extLst>
          </p:cNvPr>
          <p:cNvSpPr txBox="1"/>
          <p:nvPr/>
        </p:nvSpPr>
        <p:spPr>
          <a:xfrm>
            <a:off x="762000" y="6502400"/>
            <a:ext cx="7620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pt-BR" sz="1000">
                <a:solidFill>
                  <a:srgbClr val="94A3B8"/>
                </a:solidFill>
                <a:latin typeface="Segoe UI" panose="020B0502040204020203" pitchFamily="34" charset="0"/>
              </a:rPr>
              <a:t>Lucas Lopes Da Silva  ·  BTS SIO SISR  ·  Parcours EF3</a:t>
            </a:r>
            <a:endParaRPr lang="fr-FR" sz="1000">
              <a:solidFill>
                <a:srgbClr val="94A3B8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9201990-4A56-2F0E-BF8A-1584D36A93BB}"/>
              </a:ext>
            </a:extLst>
          </p:cNvPr>
          <p:cNvSpPr txBox="1"/>
          <p:nvPr/>
        </p:nvSpPr>
        <p:spPr>
          <a:xfrm>
            <a:off x="9652000" y="6502400"/>
            <a:ext cx="22860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00">
                <a:solidFill>
                  <a:srgbClr val="94A3B8"/>
                </a:solidFill>
                <a:latin typeface="Segoe UI" panose="020B0502040204020203" pitchFamily="34" charset="0"/>
              </a:rPr>
              <a:t>08 / 12</a:t>
            </a:r>
          </a:p>
        </p:txBody>
      </p:sp>
      <p:pic>
        <p:nvPicPr>
          <p:cNvPr id="16" name="Picture 15" descr="certimg_anssi_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943" y="1920240"/>
            <a:ext cx="613611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356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791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Segoe UI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Lucas LOPES--DA SILVA</dc:creator>
  <cp:lastModifiedBy>Lucas LOPES--DA SILVA</cp:lastModifiedBy>
  <cp:revision>2</cp:revision>
  <dcterms:created xsi:type="dcterms:W3CDTF">2026-05-09T10:27:00Z</dcterms:created>
  <dcterms:modified xsi:type="dcterms:W3CDTF">2026-06-01T18:15:20Z</dcterms:modified>
</cp:coreProperties>
</file>